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Playfair Display"/>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bold.fntdata"/><Relationship Id="rId25" Type="http://schemas.openxmlformats.org/officeDocument/2006/relationships/font" Target="fonts/PlayfairDisplay-regular.fntdata"/><Relationship Id="rId28" Type="http://schemas.openxmlformats.org/officeDocument/2006/relationships/font" Target="fonts/PlayfairDisplay-boldItalic.fntdata"/><Relationship Id="rId27" Type="http://schemas.openxmlformats.org/officeDocument/2006/relationships/font" Target="fonts/PlayfairDisplay-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vectorstock.com/royalty-free-vector/black-retro-movie-camera-on-a-tripod-vector-21866312" TargetMode="External"/><Relationship Id="rId3" Type="http://schemas.openxmlformats.org/officeDocument/2006/relationships/hyperlink" Target="https://www.dafont.com/forum/read/193000/new-netflix-logo-font" TargetMode="External"/><Relationship Id="rId4" Type="http://schemas.openxmlformats.org/officeDocument/2006/relationships/hyperlink" Target="https://becominghuman.ai/how-netflix-uses-ai-and-machine-learning-a087614630fe"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shivamb/netflix-shows" TargetMode="External"/><Relationship Id="rId3" Type="http://schemas.openxmlformats.org/officeDocument/2006/relationships/hyperlink" Target="https://www.imdb.com/list/ls027192075/"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Playfair Display"/>
                <a:ea typeface="Playfair Display"/>
                <a:cs typeface="Playfair Display"/>
                <a:sym typeface="Playfair Display"/>
              </a:rPr>
              <a:t>Image Sources:</a:t>
            </a:r>
            <a:endParaRPr sz="900">
              <a:latin typeface="Playfair Display"/>
              <a:ea typeface="Playfair Display"/>
              <a:cs typeface="Playfair Display"/>
              <a:sym typeface="Playfair Display"/>
            </a:endParaRPr>
          </a:p>
          <a:p>
            <a:pPr indent="0" lvl="0" marL="0" rtl="0" algn="l">
              <a:spcBef>
                <a:spcPts val="0"/>
              </a:spcBef>
              <a:spcAft>
                <a:spcPts val="0"/>
              </a:spcAft>
              <a:buNone/>
            </a:pPr>
            <a:r>
              <a:rPr lang="en" sz="900" u="sng">
                <a:solidFill>
                  <a:schemeClr val="hlink"/>
                </a:solidFill>
                <a:latin typeface="Playfair Display"/>
                <a:ea typeface="Playfair Display"/>
                <a:cs typeface="Playfair Display"/>
                <a:sym typeface="Playfair Display"/>
                <a:hlinkClick r:id="rId2"/>
              </a:rPr>
              <a:t>https://www.vectorstock.com/royalty-free-vector/black-retro-movie-camera-on-a-tripod-vector-21866312</a:t>
            </a:r>
            <a:endParaRPr sz="900">
              <a:latin typeface="Playfair Display"/>
              <a:ea typeface="Playfair Display"/>
              <a:cs typeface="Playfair Display"/>
              <a:sym typeface="Playfair Display"/>
            </a:endParaRPr>
          </a:p>
          <a:p>
            <a:pPr indent="0" lvl="0" marL="0" rtl="0" algn="l">
              <a:spcBef>
                <a:spcPts val="0"/>
              </a:spcBef>
              <a:spcAft>
                <a:spcPts val="0"/>
              </a:spcAft>
              <a:buNone/>
            </a:pPr>
            <a:r>
              <a:rPr lang="en" sz="900" u="sng">
                <a:solidFill>
                  <a:schemeClr val="hlink"/>
                </a:solidFill>
                <a:latin typeface="Playfair Display"/>
                <a:ea typeface="Playfair Display"/>
                <a:cs typeface="Playfair Display"/>
                <a:sym typeface="Playfair Display"/>
                <a:hlinkClick r:id="rId3"/>
              </a:rPr>
              <a:t>https://www.dafont.com/forum/read/193000/new-netflix-logo-font</a:t>
            </a:r>
            <a:endParaRPr sz="900">
              <a:latin typeface="Playfair Display"/>
              <a:ea typeface="Playfair Display"/>
              <a:cs typeface="Playfair Display"/>
              <a:sym typeface="Playfair Display"/>
            </a:endParaRPr>
          </a:p>
          <a:p>
            <a:pPr indent="0" lvl="0" marL="0" rtl="0" algn="l">
              <a:spcBef>
                <a:spcPts val="0"/>
              </a:spcBef>
              <a:spcAft>
                <a:spcPts val="0"/>
              </a:spcAft>
              <a:buNone/>
            </a:pPr>
            <a:r>
              <a:rPr lang="en" sz="900" u="sng">
                <a:solidFill>
                  <a:schemeClr val="hlink"/>
                </a:solidFill>
                <a:latin typeface="Playfair Display"/>
                <a:ea typeface="Playfair Display"/>
                <a:cs typeface="Playfair Display"/>
                <a:sym typeface="Playfair Display"/>
                <a:hlinkClick r:id="rId4"/>
              </a:rPr>
              <a:t>https://becominghuman.ai/how-netflix-uses-ai-and-machine-learning-a087614630fe</a:t>
            </a:r>
            <a:endParaRPr sz="900">
              <a:latin typeface="Playfair Display"/>
              <a:ea typeface="Playfair Display"/>
              <a:cs typeface="Playfair Display"/>
              <a:sym typeface="Playfair Display"/>
            </a:endParaRPr>
          </a:p>
          <a:p>
            <a:pPr indent="0" lvl="0" marL="0" rtl="0" algn="l">
              <a:spcBef>
                <a:spcPts val="0"/>
              </a:spcBef>
              <a:spcAft>
                <a:spcPts val="0"/>
              </a:spcAft>
              <a:buNone/>
            </a:pPr>
            <a:r>
              <a:t/>
            </a:r>
            <a:endParaRPr sz="900">
              <a:latin typeface="Playfair Display"/>
              <a:ea typeface="Playfair Display"/>
              <a:cs typeface="Playfair Display"/>
              <a:sym typeface="Playfair Display"/>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71bdc42880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1bdc4288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71bdc42880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1bdc42880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71bdc42880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71bdc42880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1bdc42880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1bdc42880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1bdc42880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1bdc42880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81bf67113c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81bf67113c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81bf67113c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81bf67113c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81bf67113c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81bf67113c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1bdc4288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1bdc4288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81bf67113c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81bf67113c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g81bf67113c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81bf67113c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t/>
            </a:r>
            <a:endParaRPr sz="1400">
              <a:solidFill>
                <a:schemeClr val="dk1"/>
              </a:solidFill>
              <a:latin typeface="Playfair Display"/>
              <a:ea typeface="Playfair Display"/>
              <a:cs typeface="Playfair Display"/>
              <a:sym typeface="Playfair Display"/>
            </a:endParaRPr>
          </a:p>
          <a:p>
            <a:pPr indent="0" lvl="0" marL="0" rtl="0" algn="just">
              <a:spcBef>
                <a:spcPts val="0"/>
              </a:spcBef>
              <a:spcAft>
                <a:spcPts val="0"/>
              </a:spcAft>
              <a:buClr>
                <a:schemeClr val="dk1"/>
              </a:buClr>
              <a:buSzPts val="1100"/>
              <a:buFont typeface="Arial"/>
              <a:buNone/>
            </a:pPr>
            <a:r>
              <a:rPr lang="en" sz="1000">
                <a:solidFill>
                  <a:schemeClr val="dk1"/>
                </a:solidFill>
                <a:latin typeface="Playfair Display"/>
                <a:ea typeface="Playfair Display"/>
                <a:cs typeface="Playfair Display"/>
                <a:sym typeface="Playfair Display"/>
              </a:rPr>
              <a:t>We find ourselves turning on our TVs and selecting the Netflix app on a daily basis, especially now that we are all home more than ever. We were interested in exploring a Netflix dataset to see what content Netflix has added over the past 11 years (2008- 2019). Due to the spread of COVID-19, everyone across the Globe is either working from home or trying to entertain their kids and the best source for entertainment, TV/Internet.</a:t>
            </a:r>
            <a:endParaRPr sz="1000">
              <a:solidFill>
                <a:schemeClr val="dk1"/>
              </a:solidFill>
              <a:latin typeface="Playfair Display"/>
              <a:ea typeface="Playfair Display"/>
              <a:cs typeface="Playfair Display"/>
              <a:sym typeface="Playfair Display"/>
            </a:endParaRPr>
          </a:p>
          <a:p>
            <a:pPr indent="0" lvl="0" marL="0" rtl="0" algn="just">
              <a:spcBef>
                <a:spcPts val="0"/>
              </a:spcBef>
              <a:spcAft>
                <a:spcPts val="0"/>
              </a:spcAft>
              <a:buClr>
                <a:schemeClr val="dk1"/>
              </a:buClr>
              <a:buSzPts val="1100"/>
              <a:buFont typeface="Arial"/>
              <a:buNone/>
            </a:pPr>
            <a:r>
              <a:t/>
            </a:r>
            <a:endParaRPr sz="1000">
              <a:solidFill>
                <a:schemeClr val="dk1"/>
              </a:solidFill>
              <a:latin typeface="Playfair Display"/>
              <a:ea typeface="Playfair Display"/>
              <a:cs typeface="Playfair Display"/>
              <a:sym typeface="Playfair Display"/>
            </a:endParaRPr>
          </a:p>
          <a:p>
            <a:pPr indent="0" lvl="0" marL="0" rtl="0" algn="just">
              <a:spcBef>
                <a:spcPts val="0"/>
              </a:spcBef>
              <a:spcAft>
                <a:spcPts val="0"/>
              </a:spcAft>
              <a:buClr>
                <a:schemeClr val="dk1"/>
              </a:buClr>
              <a:buSzPts val="1100"/>
              <a:buFont typeface="Arial"/>
              <a:buNone/>
            </a:pPr>
            <a:r>
              <a:rPr b="1" lang="en" sz="1000">
                <a:solidFill>
                  <a:schemeClr val="dk1"/>
                </a:solidFill>
                <a:latin typeface="Playfair Display"/>
                <a:ea typeface="Playfair Display"/>
                <a:cs typeface="Playfair Display"/>
                <a:sym typeface="Playfair Display"/>
              </a:rPr>
              <a:t>Dataset source used:</a:t>
            </a:r>
            <a:endParaRPr b="1" sz="1000">
              <a:solidFill>
                <a:schemeClr val="dk1"/>
              </a:solidFill>
              <a:latin typeface="Playfair Display"/>
              <a:ea typeface="Playfair Display"/>
              <a:cs typeface="Playfair Display"/>
              <a:sym typeface="Playfair Display"/>
            </a:endParaRPr>
          </a:p>
          <a:p>
            <a:pPr indent="0" lvl="0" marL="0" rtl="0" algn="just">
              <a:spcBef>
                <a:spcPts val="0"/>
              </a:spcBef>
              <a:spcAft>
                <a:spcPts val="0"/>
              </a:spcAft>
              <a:buClr>
                <a:schemeClr val="dk1"/>
              </a:buClr>
              <a:buSzPts val="1100"/>
              <a:buFont typeface="Arial"/>
              <a:buNone/>
            </a:pPr>
            <a:r>
              <a:rPr lang="en" sz="1000">
                <a:solidFill>
                  <a:schemeClr val="dk1"/>
                </a:solidFill>
                <a:latin typeface="Playfair Display"/>
                <a:ea typeface="Playfair Display"/>
                <a:cs typeface="Playfair Display"/>
                <a:sym typeface="Playfair Display"/>
              </a:rPr>
              <a:t>Netflix - Kaggle: </a:t>
            </a:r>
            <a:r>
              <a:rPr lang="en" sz="1000" u="sng">
                <a:solidFill>
                  <a:schemeClr val="accent5"/>
                </a:solidFill>
                <a:latin typeface="Playfair Display"/>
                <a:ea typeface="Playfair Display"/>
                <a:cs typeface="Playfair Display"/>
                <a:sym typeface="Playfair Display"/>
                <a:hlinkClick r:id="rId2"/>
              </a:rPr>
              <a:t>https://www.kaggle.com/shivamb/netflix-shows</a:t>
            </a:r>
            <a:endParaRPr sz="1000">
              <a:solidFill>
                <a:schemeClr val="dk1"/>
              </a:solidFill>
              <a:latin typeface="Playfair Display"/>
              <a:ea typeface="Playfair Display"/>
              <a:cs typeface="Playfair Display"/>
              <a:sym typeface="Playfair Display"/>
            </a:endParaRPr>
          </a:p>
          <a:p>
            <a:pPr indent="0" lvl="0" marL="0" rtl="0" algn="just">
              <a:spcBef>
                <a:spcPts val="0"/>
              </a:spcBef>
              <a:spcAft>
                <a:spcPts val="0"/>
              </a:spcAft>
              <a:buClr>
                <a:schemeClr val="dk1"/>
              </a:buClr>
              <a:buSzPts val="1100"/>
              <a:buFont typeface="Arial"/>
              <a:buNone/>
            </a:pPr>
            <a:r>
              <a:rPr lang="en" sz="1000">
                <a:solidFill>
                  <a:schemeClr val="dk1"/>
                </a:solidFill>
                <a:latin typeface="Playfair Display"/>
                <a:ea typeface="Playfair Display"/>
                <a:cs typeface="Playfair Display"/>
                <a:sym typeface="Playfair Display"/>
              </a:rPr>
              <a:t>Female Directors List -  IMDB: </a:t>
            </a:r>
            <a:r>
              <a:rPr lang="en" sz="1000" u="sng">
                <a:solidFill>
                  <a:schemeClr val="accent5"/>
                </a:solidFill>
                <a:latin typeface="Playfair Display"/>
                <a:ea typeface="Playfair Display"/>
                <a:cs typeface="Playfair Display"/>
                <a:sym typeface="Playfair Display"/>
                <a:hlinkClick r:id="rId3"/>
              </a:rPr>
              <a:t>https://www.imdb.com/list/ls027192075/</a:t>
            </a:r>
            <a:endParaRPr sz="1000">
              <a:solidFill>
                <a:schemeClr val="dk1"/>
              </a:solidFill>
              <a:latin typeface="Playfair Display"/>
              <a:ea typeface="Playfair Display"/>
              <a:cs typeface="Playfair Display"/>
              <a:sym typeface="Playfair Display"/>
            </a:endParaRPr>
          </a:p>
          <a:p>
            <a:pPr indent="0" lvl="0" marL="0" rtl="0" algn="just">
              <a:spcBef>
                <a:spcPts val="0"/>
              </a:spcBef>
              <a:spcAft>
                <a:spcPts val="0"/>
              </a:spcAft>
              <a:buClr>
                <a:schemeClr val="dk1"/>
              </a:buClr>
              <a:buSzPts val="1100"/>
              <a:buFont typeface="Arial"/>
              <a:buNone/>
            </a:pPr>
            <a:r>
              <a:t/>
            </a:r>
            <a:endParaRPr sz="1000">
              <a:solidFill>
                <a:schemeClr val="dk1"/>
              </a:solidFill>
              <a:latin typeface="Playfair Display"/>
              <a:ea typeface="Playfair Display"/>
              <a:cs typeface="Playfair Display"/>
              <a:sym typeface="Playfair Display"/>
            </a:endParaRPr>
          </a:p>
          <a:p>
            <a:pPr indent="0" lvl="0" marL="0" rtl="0" algn="just">
              <a:spcBef>
                <a:spcPts val="0"/>
              </a:spcBef>
              <a:spcAft>
                <a:spcPts val="0"/>
              </a:spcAft>
              <a:buClr>
                <a:schemeClr val="dk1"/>
              </a:buClr>
              <a:buSzPts val="1100"/>
              <a:buFont typeface="Arial"/>
              <a:buNone/>
            </a:pPr>
            <a:r>
              <a:rPr lang="en" sz="1000">
                <a:solidFill>
                  <a:schemeClr val="dk1"/>
                </a:solidFill>
                <a:latin typeface="Playfair Display"/>
                <a:ea typeface="Playfair Display"/>
                <a:cs typeface="Playfair Display"/>
                <a:sym typeface="Playfair Display"/>
              </a:rPr>
              <a:t>Our group wanted to take a deep dive into Netflix and explore what content it offers and what countries have produced content represented on Netflix? Additionally, as women we were interested in exploring how Female Directors are represented on Netflix. As we explored, more questions arose. </a:t>
            </a:r>
            <a:endParaRPr sz="1000">
              <a:solidFill>
                <a:schemeClr val="dk1"/>
              </a:solidFill>
              <a:latin typeface="Playfair Display"/>
              <a:ea typeface="Playfair Display"/>
              <a:cs typeface="Playfair Display"/>
              <a:sym typeface="Playfair Display"/>
            </a:endParaRPr>
          </a:p>
          <a:p>
            <a:pPr indent="0" lvl="0" marL="0" rtl="0" algn="just">
              <a:spcBef>
                <a:spcPts val="0"/>
              </a:spcBef>
              <a:spcAft>
                <a:spcPts val="0"/>
              </a:spcAft>
              <a:buClr>
                <a:schemeClr val="dk1"/>
              </a:buClr>
              <a:buSzPts val="1100"/>
              <a:buFont typeface="Arial"/>
              <a:buNone/>
            </a:pPr>
            <a:r>
              <a:t/>
            </a:r>
            <a:endParaRPr sz="1400">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81bf67113c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81bf67113c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 Description of the Pointers above:</a:t>
            </a:r>
            <a:endParaRPr/>
          </a:p>
          <a:p>
            <a:pPr indent="0" lvl="0" marL="0" rtl="0" algn="l">
              <a:spcBef>
                <a:spcPts val="0"/>
              </a:spcBef>
              <a:spcAft>
                <a:spcPts val="0"/>
              </a:spcAft>
              <a:buNone/>
            </a:pPr>
            <a:r>
              <a:rPr lang="en"/>
              <a:t>Highlight few countries while speaking about it.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81bf67113c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81bf67113c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t/>
            </a:r>
            <a:endParaRPr>
              <a:solidFill>
                <a:schemeClr val="dk1"/>
              </a:solidFill>
            </a:endParaRPr>
          </a:p>
          <a:p>
            <a:pPr indent="-304800" lvl="0" marL="457200" rtl="0" algn="just">
              <a:spcBef>
                <a:spcPts val="1200"/>
              </a:spcBef>
              <a:spcAft>
                <a:spcPts val="0"/>
              </a:spcAft>
              <a:buClr>
                <a:schemeClr val="dk1"/>
              </a:buClr>
              <a:buSzPts val="1200"/>
              <a:buFont typeface="Playfair Display"/>
              <a:buChar char="❖"/>
            </a:pPr>
            <a:r>
              <a:rPr lang="en" sz="1200">
                <a:solidFill>
                  <a:schemeClr val="dk1"/>
                </a:solidFill>
                <a:latin typeface="Playfair Display"/>
                <a:ea typeface="Playfair Display"/>
                <a:cs typeface="Playfair Display"/>
                <a:sym typeface="Playfair Display"/>
              </a:rPr>
              <a:t>We first defined the section/categories of our datasets. After that we took a deep dive and looked closer to what questions can be asked into those sections/categories and conducted our analysis.</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rPr lang="en" sz="1200">
                <a:solidFill>
                  <a:schemeClr val="dk1"/>
                </a:solidFill>
                <a:latin typeface="Playfair Display"/>
                <a:ea typeface="Playfair Display"/>
                <a:cs typeface="Playfair Display"/>
                <a:sym typeface="Playfair Display"/>
              </a:rPr>
              <a:t>Challenges &amp; resolutions:</a:t>
            </a:r>
            <a:endParaRPr sz="1200">
              <a:solidFill>
                <a:schemeClr val="dk1"/>
              </a:solidFill>
              <a:latin typeface="Playfair Display"/>
              <a:ea typeface="Playfair Display"/>
              <a:cs typeface="Playfair Display"/>
              <a:sym typeface="Playfair Display"/>
            </a:endParaRPr>
          </a:p>
          <a:p>
            <a:pPr indent="-298450" lvl="0" marL="457200" rtl="0" algn="just">
              <a:spcBef>
                <a:spcPts val="1200"/>
              </a:spcBef>
              <a:spcAft>
                <a:spcPts val="0"/>
              </a:spcAft>
              <a:buClr>
                <a:schemeClr val="dk1"/>
              </a:buClr>
              <a:buSzPts val="1100"/>
              <a:buFont typeface="Playfair Display"/>
              <a:buAutoNum type="alphaLcParenR"/>
            </a:pPr>
            <a:r>
              <a:rPr lang="en">
                <a:solidFill>
                  <a:schemeClr val="dk1"/>
                </a:solidFill>
                <a:latin typeface="Playfair Display"/>
                <a:ea typeface="Playfair Display"/>
                <a:cs typeface="Playfair Display"/>
                <a:sym typeface="Playfair Display"/>
              </a:rPr>
              <a:t>splitting the country column</a:t>
            </a:r>
            <a:endParaRPr>
              <a:solidFill>
                <a:schemeClr val="dk1"/>
              </a:solidFill>
              <a:latin typeface="Playfair Display"/>
              <a:ea typeface="Playfair Display"/>
              <a:cs typeface="Playfair Display"/>
              <a:sym typeface="Playfair Display"/>
            </a:endParaRPr>
          </a:p>
          <a:p>
            <a:pPr indent="-298450" lvl="0" marL="457200" rtl="0" algn="just">
              <a:spcBef>
                <a:spcPts val="0"/>
              </a:spcBef>
              <a:spcAft>
                <a:spcPts val="0"/>
              </a:spcAft>
              <a:buClr>
                <a:schemeClr val="dk1"/>
              </a:buClr>
              <a:buSzPts val="1100"/>
              <a:buFont typeface="Playfair Display"/>
              <a:buAutoNum type="alphaLcParenR"/>
            </a:pPr>
            <a:r>
              <a:rPr lang="en">
                <a:solidFill>
                  <a:schemeClr val="dk1"/>
                </a:solidFill>
                <a:latin typeface="Playfair Display"/>
                <a:ea typeface="Playfair Display"/>
                <a:cs typeface="Playfair Display"/>
                <a:sym typeface="Playfair Display"/>
              </a:rPr>
              <a:t>Merging the Female Directors dataset with Netflix dataset: it was not a 1:1 relationship of columns, and the dataset was unclean. </a:t>
            </a:r>
            <a:r>
              <a:rPr lang="en" sz="1150">
                <a:solidFill>
                  <a:srgbClr val="1D1C1D"/>
                </a:solidFill>
                <a:highlight>
                  <a:srgbClr val="F8F8F8"/>
                </a:highlight>
              </a:rPr>
              <a:t>Resolution: cleaned up the dataset by adding a gender column and removing unnecessary columns that were not required and splitting the director column in the netflix dataset as it had multiple directors</a:t>
            </a:r>
            <a:endParaRPr>
              <a:solidFill>
                <a:schemeClr val="dk1"/>
              </a:solidFill>
              <a:latin typeface="Playfair Display"/>
              <a:ea typeface="Playfair Display"/>
              <a:cs typeface="Playfair Display"/>
              <a:sym typeface="Playfair Display"/>
            </a:endParaRPr>
          </a:p>
          <a:p>
            <a:pPr indent="0" lvl="0" marL="0" rtl="0" algn="just">
              <a:spcBef>
                <a:spcPts val="1200"/>
              </a:spcBef>
              <a:spcAft>
                <a:spcPts val="120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81bf67113c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81bf67113c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81c6100011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81c6100011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71bdc4288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1bdc4288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 could be skewed and for further analysis we could’ve looked at only recent years.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71bdc42880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1bdc42880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71bdc4288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1bdc4288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0.png"/><Relationship Id="rId5"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2.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hyperlink" Target="https://www.kaggle.com/shivamb/netflix-shows" TargetMode="External"/><Relationship Id="rId4" Type="http://schemas.openxmlformats.org/officeDocument/2006/relationships/hyperlink" Target="https://www.imdb.com/list/ls02719207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600">
                <a:solidFill>
                  <a:srgbClr val="CC0000"/>
                </a:solidFill>
                <a:latin typeface="Playfair Display"/>
                <a:ea typeface="Playfair Display"/>
                <a:cs typeface="Playfair Display"/>
                <a:sym typeface="Playfair Display"/>
              </a:rPr>
              <a:t>Exploratory Analysis:</a:t>
            </a:r>
            <a:r>
              <a:rPr b="1" lang="en" sz="3600">
                <a:solidFill>
                  <a:srgbClr val="CC0000"/>
                </a:solidFill>
                <a:latin typeface="Playfair Display"/>
                <a:ea typeface="Playfair Display"/>
                <a:cs typeface="Playfair Display"/>
                <a:sym typeface="Playfair Display"/>
              </a:rPr>
              <a:t> </a:t>
            </a:r>
            <a:endParaRPr b="1" sz="3600">
              <a:solidFill>
                <a:srgbClr val="CC0000"/>
              </a:solidFill>
              <a:latin typeface="Playfair Display"/>
              <a:ea typeface="Playfair Display"/>
              <a:cs typeface="Playfair Display"/>
              <a:sym typeface="Playfair Display"/>
            </a:endParaRPr>
          </a:p>
        </p:txBody>
      </p:sp>
      <p:sp>
        <p:nvSpPr>
          <p:cNvPr id="55" name="Google Shape;55;p13"/>
          <p:cNvSpPr txBox="1"/>
          <p:nvPr>
            <p:ph idx="1" type="subTitle"/>
          </p:nvPr>
        </p:nvSpPr>
        <p:spPr>
          <a:xfrm>
            <a:off x="311700" y="2834125"/>
            <a:ext cx="6606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Playfair Display"/>
                <a:ea typeface="Playfair Display"/>
                <a:cs typeface="Playfair Display"/>
                <a:sym typeface="Playfair Display"/>
              </a:rPr>
              <a:t>Netflix </a:t>
            </a:r>
            <a:r>
              <a:rPr b="1" lang="en" sz="2400">
                <a:latin typeface="Playfair Display"/>
                <a:ea typeface="Playfair Display"/>
                <a:cs typeface="Playfair Display"/>
                <a:sym typeface="Playfair Display"/>
              </a:rPr>
              <a:t>Movies and TV Shows</a:t>
            </a:r>
            <a:endParaRPr b="1" sz="2400">
              <a:latin typeface="Playfair Display"/>
              <a:ea typeface="Playfair Display"/>
              <a:cs typeface="Playfair Display"/>
              <a:sym typeface="Playfair Display"/>
            </a:endParaRPr>
          </a:p>
          <a:p>
            <a:pPr indent="0" lvl="0" marL="0" rtl="0" algn="l">
              <a:spcBef>
                <a:spcPts val="0"/>
              </a:spcBef>
              <a:spcAft>
                <a:spcPts val="0"/>
              </a:spcAft>
              <a:buNone/>
            </a:pPr>
            <a:r>
              <a:t/>
            </a:r>
            <a:endParaRPr b="1" sz="900">
              <a:latin typeface="Playfair Display"/>
              <a:ea typeface="Playfair Display"/>
              <a:cs typeface="Playfair Display"/>
              <a:sym typeface="Playfair Display"/>
            </a:endParaRPr>
          </a:p>
          <a:p>
            <a:pPr indent="0" lvl="0" marL="0" rtl="0" algn="l">
              <a:spcBef>
                <a:spcPts val="0"/>
              </a:spcBef>
              <a:spcAft>
                <a:spcPts val="0"/>
              </a:spcAft>
              <a:buNone/>
            </a:pPr>
            <a:r>
              <a:rPr lang="en" sz="1400">
                <a:latin typeface="Playfair Display"/>
                <a:ea typeface="Playfair Display"/>
                <a:cs typeface="Playfair Display"/>
                <a:sym typeface="Playfair Display"/>
              </a:rPr>
              <a:t>March 24, 2020</a:t>
            </a:r>
            <a:endParaRPr sz="1400">
              <a:latin typeface="Playfair Display"/>
              <a:ea typeface="Playfair Display"/>
              <a:cs typeface="Playfair Display"/>
              <a:sym typeface="Playfair Display"/>
            </a:endParaRPr>
          </a:p>
        </p:txBody>
      </p:sp>
      <p:pic>
        <p:nvPicPr>
          <p:cNvPr id="56" name="Google Shape;56;p13"/>
          <p:cNvPicPr preferRelativeResize="0"/>
          <p:nvPr/>
        </p:nvPicPr>
        <p:blipFill>
          <a:blip r:embed="rId3">
            <a:alphaModFix/>
          </a:blip>
          <a:stretch>
            <a:fillRect/>
          </a:stretch>
        </p:blipFill>
        <p:spPr>
          <a:xfrm>
            <a:off x="311700" y="144350"/>
            <a:ext cx="1498200" cy="1800325"/>
          </a:xfrm>
          <a:prstGeom prst="rect">
            <a:avLst/>
          </a:prstGeom>
          <a:noFill/>
          <a:ln>
            <a:noFill/>
          </a:ln>
        </p:spPr>
      </p:pic>
      <p:sp>
        <p:nvSpPr>
          <p:cNvPr id="57" name="Google Shape;57;p13"/>
          <p:cNvSpPr txBox="1"/>
          <p:nvPr/>
        </p:nvSpPr>
        <p:spPr>
          <a:xfrm>
            <a:off x="311700" y="3871575"/>
            <a:ext cx="1694700" cy="10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layfair Display"/>
                <a:ea typeface="Playfair Display"/>
                <a:cs typeface="Playfair Display"/>
                <a:sym typeface="Playfair Display"/>
              </a:rPr>
              <a:t>* Harini Rao</a:t>
            </a:r>
            <a:endParaRPr>
              <a:latin typeface="Playfair Display"/>
              <a:ea typeface="Playfair Display"/>
              <a:cs typeface="Playfair Display"/>
              <a:sym typeface="Playfair Display"/>
            </a:endParaRPr>
          </a:p>
          <a:p>
            <a:pPr indent="0" lvl="0" marL="0" rtl="0" algn="l">
              <a:spcBef>
                <a:spcPts val="0"/>
              </a:spcBef>
              <a:spcAft>
                <a:spcPts val="0"/>
              </a:spcAft>
              <a:buNone/>
            </a:pPr>
            <a:r>
              <a:rPr lang="en">
                <a:latin typeface="Playfair Display"/>
                <a:ea typeface="Playfair Display"/>
                <a:cs typeface="Playfair Display"/>
                <a:sym typeface="Playfair Display"/>
              </a:rPr>
              <a:t>* Neelam Baxi</a:t>
            </a:r>
            <a:endParaRPr>
              <a:latin typeface="Playfair Display"/>
              <a:ea typeface="Playfair Display"/>
              <a:cs typeface="Playfair Display"/>
              <a:sym typeface="Playfair Display"/>
            </a:endParaRPr>
          </a:p>
          <a:p>
            <a:pPr indent="0" lvl="0" marL="0" rtl="0" algn="l">
              <a:spcBef>
                <a:spcPts val="0"/>
              </a:spcBef>
              <a:spcAft>
                <a:spcPts val="0"/>
              </a:spcAft>
              <a:buNone/>
            </a:pPr>
            <a:r>
              <a:rPr lang="en">
                <a:latin typeface="Playfair Display"/>
                <a:ea typeface="Playfair Display"/>
                <a:cs typeface="Playfair Display"/>
                <a:sym typeface="Playfair Display"/>
              </a:rPr>
              <a:t>* Veronica Ratcliff</a:t>
            </a:r>
            <a:endParaRPr>
              <a:latin typeface="Playfair Display"/>
              <a:ea typeface="Playfair Display"/>
              <a:cs typeface="Playfair Display"/>
              <a:sym typeface="Playfair Display"/>
            </a:endParaRPr>
          </a:p>
          <a:p>
            <a:pPr indent="0" lvl="0" marL="0" rtl="0" algn="l">
              <a:spcBef>
                <a:spcPts val="0"/>
              </a:spcBef>
              <a:spcAft>
                <a:spcPts val="0"/>
              </a:spcAft>
              <a:buNone/>
            </a:pPr>
            <a:r>
              <a:rPr lang="en">
                <a:latin typeface="Playfair Display"/>
                <a:ea typeface="Playfair Display"/>
                <a:cs typeface="Playfair Display"/>
                <a:sym typeface="Playfair Display"/>
              </a:rPr>
              <a:t>* Zen Acar</a:t>
            </a:r>
            <a:endParaRPr>
              <a:latin typeface="Playfair Display"/>
              <a:ea typeface="Playfair Display"/>
              <a:cs typeface="Playfair Display"/>
              <a:sym typeface="Playfair Display"/>
            </a:endParaRPr>
          </a:p>
        </p:txBody>
      </p:sp>
      <p:pic>
        <p:nvPicPr>
          <p:cNvPr id="58" name="Google Shape;58;p13"/>
          <p:cNvPicPr preferRelativeResize="0"/>
          <p:nvPr/>
        </p:nvPicPr>
        <p:blipFill>
          <a:blip r:embed="rId4">
            <a:alphaModFix/>
          </a:blip>
          <a:stretch>
            <a:fillRect/>
          </a:stretch>
        </p:blipFill>
        <p:spPr>
          <a:xfrm>
            <a:off x="6918150" y="305200"/>
            <a:ext cx="2024175" cy="4838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latin typeface="Playfair Display"/>
              <a:ea typeface="Playfair Display"/>
              <a:cs typeface="Playfair Display"/>
              <a:sym typeface="Playfair Display"/>
            </a:endParaRPr>
          </a:p>
        </p:txBody>
      </p:sp>
      <p:sp>
        <p:nvSpPr>
          <p:cNvPr id="130" name="Google Shape;130;p22"/>
          <p:cNvSpPr txBox="1"/>
          <p:nvPr/>
        </p:nvSpPr>
        <p:spPr>
          <a:xfrm>
            <a:off x="700675" y="2802153"/>
            <a:ext cx="1901400" cy="1572000"/>
          </a:xfrm>
          <a:prstGeom prst="rect">
            <a:avLst/>
          </a:prstGeom>
          <a:noFill/>
          <a:ln>
            <a:noFill/>
          </a:ln>
        </p:spPr>
        <p:txBody>
          <a:bodyPr anchorCtr="0" anchor="ctr" bIns="91425" lIns="91425" spcFirstLastPara="1" rIns="91425" wrap="square" tIns="91425">
            <a:noAutofit/>
          </a:bodyPr>
          <a:lstStyle/>
          <a:p>
            <a:pPr indent="-292100" lvl="0" marL="457200" rtl="0" algn="l">
              <a:spcBef>
                <a:spcPts val="0"/>
              </a:spcBef>
              <a:spcAft>
                <a:spcPts val="0"/>
              </a:spcAft>
              <a:buSzPts val="1000"/>
              <a:buFont typeface="Playfair Display"/>
              <a:buChar char="❖"/>
            </a:pPr>
            <a:r>
              <a:rPr lang="en" sz="1000">
                <a:latin typeface="Playfair Display"/>
                <a:ea typeface="Playfair Display"/>
                <a:cs typeface="Playfair Display"/>
                <a:sym typeface="Playfair Display"/>
              </a:rPr>
              <a:t>Female directors are most likely to direct Movies that are dramatic.</a:t>
            </a:r>
            <a:endParaRPr sz="1000">
              <a:latin typeface="Playfair Display"/>
              <a:ea typeface="Playfair Display"/>
              <a:cs typeface="Playfair Display"/>
              <a:sym typeface="Playfair Display"/>
            </a:endParaRPr>
          </a:p>
        </p:txBody>
      </p:sp>
      <p:sp>
        <p:nvSpPr>
          <p:cNvPr id="131" name="Google Shape;131;p22"/>
          <p:cNvSpPr txBox="1"/>
          <p:nvPr/>
        </p:nvSpPr>
        <p:spPr>
          <a:xfrm>
            <a:off x="3243013" y="574088"/>
            <a:ext cx="2436900" cy="1834500"/>
          </a:xfrm>
          <a:prstGeom prst="rect">
            <a:avLst/>
          </a:prstGeom>
          <a:noFill/>
          <a:ln>
            <a:noFill/>
          </a:ln>
        </p:spPr>
        <p:txBody>
          <a:bodyPr anchorCtr="0" anchor="ctr" bIns="91425" lIns="91425" spcFirstLastPara="1" rIns="91425" wrap="square" tIns="91425">
            <a:noAutofit/>
          </a:bodyPr>
          <a:lstStyle/>
          <a:p>
            <a:pPr indent="-292100" lvl="0" marL="457200" rtl="0" algn="l">
              <a:spcBef>
                <a:spcPts val="0"/>
              </a:spcBef>
              <a:spcAft>
                <a:spcPts val="0"/>
              </a:spcAft>
              <a:buSzPts val="1000"/>
              <a:buFont typeface="Playfair Display"/>
              <a:buChar char="❖"/>
            </a:pPr>
            <a:r>
              <a:rPr lang="en" sz="1000">
                <a:latin typeface="Playfair Display"/>
                <a:ea typeface="Playfair Display"/>
                <a:cs typeface="Playfair Display"/>
                <a:sym typeface="Playfair Display"/>
              </a:rPr>
              <a:t>The most common Genre of Movies is ‘Dramas’.</a:t>
            </a:r>
            <a:endParaRPr sz="1000">
              <a:latin typeface="Playfair Display"/>
              <a:ea typeface="Playfair Display"/>
              <a:cs typeface="Playfair Display"/>
              <a:sym typeface="Playfair Display"/>
            </a:endParaRPr>
          </a:p>
          <a:p>
            <a:pPr indent="0" lvl="0" marL="0" rtl="0" algn="l">
              <a:spcBef>
                <a:spcPts val="0"/>
              </a:spcBef>
              <a:spcAft>
                <a:spcPts val="0"/>
              </a:spcAft>
              <a:buNone/>
            </a:pPr>
            <a:r>
              <a:t/>
            </a:r>
            <a:endParaRPr sz="1000">
              <a:latin typeface="Playfair Display"/>
              <a:ea typeface="Playfair Display"/>
              <a:cs typeface="Playfair Display"/>
              <a:sym typeface="Playfair Display"/>
            </a:endParaRPr>
          </a:p>
          <a:p>
            <a:pPr indent="-292100" lvl="0" marL="457200" rtl="0" algn="l">
              <a:spcBef>
                <a:spcPts val="0"/>
              </a:spcBef>
              <a:spcAft>
                <a:spcPts val="0"/>
              </a:spcAft>
              <a:buSzPts val="1000"/>
              <a:buFont typeface="Playfair Display"/>
              <a:buChar char="❖"/>
            </a:pPr>
            <a:r>
              <a:rPr lang="en" sz="1000">
                <a:latin typeface="Playfair Display"/>
                <a:ea typeface="Playfair Display"/>
                <a:cs typeface="Playfair Display"/>
                <a:sym typeface="Playfair Display"/>
              </a:rPr>
              <a:t>The most common Genre of TV Shows is ‘International TV Shows’.</a:t>
            </a:r>
            <a:endParaRPr sz="1000">
              <a:latin typeface="Playfair Display"/>
              <a:ea typeface="Playfair Display"/>
              <a:cs typeface="Playfair Display"/>
              <a:sym typeface="Playfair Display"/>
            </a:endParaRPr>
          </a:p>
        </p:txBody>
      </p:sp>
      <p:sp>
        <p:nvSpPr>
          <p:cNvPr id="132" name="Google Shape;132;p22"/>
          <p:cNvSpPr txBox="1"/>
          <p:nvPr/>
        </p:nvSpPr>
        <p:spPr>
          <a:xfrm>
            <a:off x="0" y="0"/>
            <a:ext cx="9144000" cy="4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CC0000"/>
                </a:solidFill>
                <a:latin typeface="Playfair Display"/>
                <a:ea typeface="Playfair Display"/>
                <a:cs typeface="Playfair Display"/>
                <a:sym typeface="Playfair Display"/>
              </a:rPr>
              <a:t>Movies/TV Shows</a:t>
            </a:r>
            <a:r>
              <a:rPr b="1" lang="en">
                <a:solidFill>
                  <a:srgbClr val="CC0000"/>
                </a:solidFill>
                <a:latin typeface="Playfair Display"/>
                <a:ea typeface="Playfair Display"/>
                <a:cs typeface="Playfair Display"/>
                <a:sym typeface="Playfair Display"/>
              </a:rPr>
              <a:t> Genres</a:t>
            </a:r>
            <a:endParaRPr b="1">
              <a:solidFill>
                <a:srgbClr val="CC0000"/>
              </a:solidFill>
              <a:latin typeface="Playfair Display"/>
              <a:ea typeface="Playfair Display"/>
              <a:cs typeface="Playfair Display"/>
              <a:sym typeface="Playfair Display"/>
            </a:endParaRPr>
          </a:p>
        </p:txBody>
      </p:sp>
      <p:pic>
        <p:nvPicPr>
          <p:cNvPr id="133" name="Google Shape;133;p22"/>
          <p:cNvPicPr preferRelativeResize="0"/>
          <p:nvPr/>
        </p:nvPicPr>
        <p:blipFill>
          <a:blip r:embed="rId3">
            <a:alphaModFix/>
          </a:blip>
          <a:stretch>
            <a:fillRect/>
          </a:stretch>
        </p:blipFill>
        <p:spPr>
          <a:xfrm>
            <a:off x="2704913" y="2232238"/>
            <a:ext cx="3734175" cy="2824575"/>
          </a:xfrm>
          <a:prstGeom prst="rect">
            <a:avLst/>
          </a:prstGeom>
          <a:noFill/>
          <a:ln>
            <a:noFill/>
          </a:ln>
        </p:spPr>
      </p:pic>
      <p:pic>
        <p:nvPicPr>
          <p:cNvPr id="134" name="Google Shape;134;p22"/>
          <p:cNvPicPr preferRelativeResize="0"/>
          <p:nvPr/>
        </p:nvPicPr>
        <p:blipFill>
          <a:blip r:embed="rId4">
            <a:alphaModFix/>
          </a:blip>
          <a:stretch>
            <a:fillRect/>
          </a:stretch>
        </p:blipFill>
        <p:spPr>
          <a:xfrm>
            <a:off x="700675" y="303899"/>
            <a:ext cx="2600612" cy="2104625"/>
          </a:xfrm>
          <a:prstGeom prst="rect">
            <a:avLst/>
          </a:prstGeom>
          <a:noFill/>
          <a:ln>
            <a:noFill/>
          </a:ln>
        </p:spPr>
      </p:pic>
      <p:pic>
        <p:nvPicPr>
          <p:cNvPr id="135" name="Google Shape;135;p22"/>
          <p:cNvPicPr preferRelativeResize="0"/>
          <p:nvPr/>
        </p:nvPicPr>
        <p:blipFill>
          <a:blip r:embed="rId5">
            <a:alphaModFix/>
          </a:blip>
          <a:stretch>
            <a:fillRect/>
          </a:stretch>
        </p:blipFill>
        <p:spPr>
          <a:xfrm>
            <a:off x="6123525" y="467688"/>
            <a:ext cx="2667850" cy="1898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sp>
        <p:nvSpPr>
          <p:cNvPr id="141" name="Google Shape;141;p23"/>
          <p:cNvSpPr txBox="1"/>
          <p:nvPr/>
        </p:nvSpPr>
        <p:spPr>
          <a:xfrm>
            <a:off x="1383150" y="3633600"/>
            <a:ext cx="6377700" cy="948600"/>
          </a:xfrm>
          <a:prstGeom prst="rect">
            <a:avLst/>
          </a:prstGeom>
          <a:noFill/>
          <a:ln>
            <a:noFill/>
          </a:ln>
        </p:spPr>
        <p:txBody>
          <a:bodyPr anchorCtr="0" anchor="ctr" bIns="91425" lIns="91425" spcFirstLastPara="1" rIns="91425" wrap="square" tIns="91425">
            <a:noAutofit/>
          </a:bodyPr>
          <a:lstStyle/>
          <a:p>
            <a:pPr indent="-304800" lvl="0" marL="457200" rtl="0" algn="ctr">
              <a:spcBef>
                <a:spcPts val="0"/>
              </a:spcBef>
              <a:spcAft>
                <a:spcPts val="0"/>
              </a:spcAft>
              <a:buClr>
                <a:schemeClr val="dk1"/>
              </a:buClr>
              <a:buSzPts val="1200"/>
              <a:buFont typeface="Playfair Display"/>
              <a:buChar char="❖"/>
            </a:pPr>
            <a:r>
              <a:rPr lang="en" sz="1200">
                <a:solidFill>
                  <a:schemeClr val="dk1"/>
                </a:solidFill>
                <a:latin typeface="Playfair Display"/>
                <a:ea typeface="Playfair Display"/>
                <a:cs typeface="Playfair Display"/>
                <a:sym typeface="Playfair Display"/>
              </a:rPr>
              <a:t>Most content offered within Netflix is Rated TV-MA, TV-14, R, TV-PG, and PG-13. </a:t>
            </a:r>
            <a:endParaRPr sz="1000">
              <a:latin typeface="Playfair Display"/>
              <a:ea typeface="Playfair Display"/>
              <a:cs typeface="Playfair Display"/>
              <a:sym typeface="Playfair Display"/>
            </a:endParaRPr>
          </a:p>
        </p:txBody>
      </p:sp>
      <p:sp>
        <p:nvSpPr>
          <p:cNvPr id="142" name="Google Shape;142;p23"/>
          <p:cNvSpPr txBox="1"/>
          <p:nvPr/>
        </p:nvSpPr>
        <p:spPr>
          <a:xfrm>
            <a:off x="0" y="0"/>
            <a:ext cx="9144000" cy="4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CC0000"/>
                </a:solidFill>
                <a:latin typeface="Playfair Display"/>
                <a:ea typeface="Playfair Display"/>
                <a:cs typeface="Playfair Display"/>
                <a:sym typeface="Playfair Display"/>
              </a:rPr>
              <a:t>Movies/TV Shows</a:t>
            </a:r>
            <a:r>
              <a:rPr b="1" lang="en">
                <a:solidFill>
                  <a:srgbClr val="CC0000"/>
                </a:solidFill>
                <a:latin typeface="Playfair Display"/>
                <a:ea typeface="Playfair Display"/>
                <a:cs typeface="Playfair Display"/>
                <a:sym typeface="Playfair Display"/>
              </a:rPr>
              <a:t> Ratings</a:t>
            </a:r>
            <a:endParaRPr b="1">
              <a:solidFill>
                <a:srgbClr val="CC0000"/>
              </a:solidFill>
              <a:latin typeface="Playfair Display"/>
              <a:ea typeface="Playfair Display"/>
              <a:cs typeface="Playfair Display"/>
              <a:sym typeface="Playfair Display"/>
            </a:endParaRPr>
          </a:p>
        </p:txBody>
      </p:sp>
      <p:pic>
        <p:nvPicPr>
          <p:cNvPr id="143" name="Google Shape;143;p23"/>
          <p:cNvPicPr preferRelativeResize="0"/>
          <p:nvPr/>
        </p:nvPicPr>
        <p:blipFill>
          <a:blip r:embed="rId3">
            <a:alphaModFix/>
          </a:blip>
          <a:stretch>
            <a:fillRect/>
          </a:stretch>
        </p:blipFill>
        <p:spPr>
          <a:xfrm>
            <a:off x="2174962" y="467700"/>
            <a:ext cx="4794087" cy="3165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latin typeface="Playfair Display"/>
              <a:ea typeface="Playfair Display"/>
              <a:cs typeface="Playfair Display"/>
              <a:sym typeface="Playfair Display"/>
            </a:endParaRPr>
          </a:p>
        </p:txBody>
      </p:sp>
      <p:pic>
        <p:nvPicPr>
          <p:cNvPr id="149" name="Google Shape;149;p24"/>
          <p:cNvPicPr preferRelativeResize="0"/>
          <p:nvPr/>
        </p:nvPicPr>
        <p:blipFill>
          <a:blip r:embed="rId3">
            <a:alphaModFix/>
          </a:blip>
          <a:stretch>
            <a:fillRect/>
          </a:stretch>
        </p:blipFill>
        <p:spPr>
          <a:xfrm>
            <a:off x="1371600" y="460400"/>
            <a:ext cx="6400800" cy="2952750"/>
          </a:xfrm>
          <a:prstGeom prst="rect">
            <a:avLst/>
          </a:prstGeom>
          <a:noFill/>
          <a:ln>
            <a:noFill/>
          </a:ln>
        </p:spPr>
      </p:pic>
      <p:sp>
        <p:nvSpPr>
          <p:cNvPr id="150" name="Google Shape;150;p24"/>
          <p:cNvSpPr txBox="1"/>
          <p:nvPr/>
        </p:nvSpPr>
        <p:spPr>
          <a:xfrm>
            <a:off x="1611825" y="3593275"/>
            <a:ext cx="6129000" cy="831600"/>
          </a:xfrm>
          <a:prstGeom prst="rect">
            <a:avLst/>
          </a:prstGeom>
          <a:noFill/>
          <a:ln>
            <a:noFill/>
          </a:ln>
        </p:spPr>
        <p:txBody>
          <a:bodyPr anchorCtr="0" anchor="ctr" bIns="91425" lIns="91425" spcFirstLastPara="1" rIns="91425" wrap="square" tIns="91425">
            <a:noAutofit/>
          </a:bodyPr>
          <a:lstStyle/>
          <a:p>
            <a:pPr indent="-298450" lvl="0" marL="457200" rtl="0" algn="l">
              <a:spcBef>
                <a:spcPts val="0"/>
              </a:spcBef>
              <a:spcAft>
                <a:spcPts val="0"/>
              </a:spcAft>
              <a:buSzPts val="1100"/>
              <a:buFont typeface="Playfair Display"/>
              <a:buChar char="❖"/>
            </a:pPr>
            <a:r>
              <a:rPr lang="en" sz="1100">
                <a:latin typeface="Playfair Display"/>
                <a:ea typeface="Playfair Display"/>
                <a:cs typeface="Playfair Display"/>
                <a:sym typeface="Playfair Display"/>
              </a:rPr>
              <a:t>Movies with the ratings TV-MA and TV-14 seem to be of the longest duration possibly suggesting age of the audience and duration of the movies might be related.</a:t>
            </a:r>
            <a:endParaRPr sz="1100">
              <a:latin typeface="Playfair Display"/>
              <a:ea typeface="Playfair Display"/>
              <a:cs typeface="Playfair Display"/>
              <a:sym typeface="Playfair Display"/>
            </a:endParaRPr>
          </a:p>
        </p:txBody>
      </p:sp>
      <p:sp>
        <p:nvSpPr>
          <p:cNvPr id="151" name="Google Shape;151;p24"/>
          <p:cNvSpPr txBox="1"/>
          <p:nvPr/>
        </p:nvSpPr>
        <p:spPr>
          <a:xfrm>
            <a:off x="0" y="0"/>
            <a:ext cx="9144000" cy="4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CC0000"/>
                </a:solidFill>
                <a:latin typeface="Playfair Display"/>
                <a:ea typeface="Playfair Display"/>
                <a:cs typeface="Playfair Display"/>
                <a:sym typeface="Playfair Display"/>
              </a:rPr>
              <a:t>Movie Duration vs Rating</a:t>
            </a:r>
            <a:endParaRPr b="1">
              <a:solidFill>
                <a:srgbClr val="CC0000"/>
              </a:solidFill>
              <a:latin typeface="Playfair Display"/>
              <a:ea typeface="Playfair Display"/>
              <a:cs typeface="Playfair Display"/>
              <a:sym typeface="Playfair Displ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latin typeface="Playfair Display"/>
              <a:ea typeface="Playfair Display"/>
              <a:cs typeface="Playfair Display"/>
              <a:sym typeface="Playfair Display"/>
            </a:endParaRPr>
          </a:p>
        </p:txBody>
      </p:sp>
      <p:sp>
        <p:nvSpPr>
          <p:cNvPr id="157" name="Google Shape;157;p25"/>
          <p:cNvSpPr txBox="1"/>
          <p:nvPr/>
        </p:nvSpPr>
        <p:spPr>
          <a:xfrm>
            <a:off x="1651513" y="3676950"/>
            <a:ext cx="5841000" cy="750900"/>
          </a:xfrm>
          <a:prstGeom prst="rect">
            <a:avLst/>
          </a:prstGeom>
          <a:noFill/>
          <a:ln>
            <a:noFill/>
          </a:ln>
        </p:spPr>
        <p:txBody>
          <a:bodyPr anchorCtr="0" anchor="ctr" bIns="91425" lIns="91425" spcFirstLastPara="1" rIns="91425" wrap="square" tIns="91425">
            <a:noAutofit/>
          </a:bodyPr>
          <a:lstStyle/>
          <a:p>
            <a:pPr indent="-298450" lvl="0" marL="457200" rtl="0" algn="l">
              <a:spcBef>
                <a:spcPts val="0"/>
              </a:spcBef>
              <a:spcAft>
                <a:spcPts val="0"/>
              </a:spcAft>
              <a:buClr>
                <a:srgbClr val="1D1C1D"/>
              </a:buClr>
              <a:buSzPts val="1100"/>
              <a:buFont typeface="Playfair Display"/>
              <a:buChar char="❖"/>
            </a:pPr>
            <a:r>
              <a:rPr lang="en" sz="1100">
                <a:solidFill>
                  <a:srgbClr val="1D1C1D"/>
                </a:solidFill>
                <a:latin typeface="Playfair Display"/>
                <a:ea typeface="Playfair Display"/>
                <a:cs typeface="Playfair Display"/>
                <a:sym typeface="Playfair Display"/>
              </a:rPr>
              <a:t>Much variation observed in the length of the movies till the 1980s.</a:t>
            </a:r>
            <a:endParaRPr sz="1100">
              <a:solidFill>
                <a:srgbClr val="1D1C1D"/>
              </a:solidFill>
              <a:latin typeface="Playfair Display"/>
              <a:ea typeface="Playfair Display"/>
              <a:cs typeface="Playfair Display"/>
              <a:sym typeface="Playfair Display"/>
            </a:endParaRPr>
          </a:p>
          <a:p>
            <a:pPr indent="-298450" lvl="0" marL="457200" rtl="0" algn="l">
              <a:spcBef>
                <a:spcPts val="0"/>
              </a:spcBef>
              <a:spcAft>
                <a:spcPts val="0"/>
              </a:spcAft>
              <a:buClr>
                <a:srgbClr val="1D1C1D"/>
              </a:buClr>
              <a:buSzPts val="1100"/>
              <a:buFont typeface="Playfair Display"/>
              <a:buChar char="❖"/>
            </a:pPr>
            <a:r>
              <a:rPr lang="en" sz="1100">
                <a:solidFill>
                  <a:srgbClr val="1D1C1D"/>
                </a:solidFill>
                <a:latin typeface="Playfair Display"/>
                <a:ea typeface="Playfair Display"/>
                <a:cs typeface="Playfair Display"/>
                <a:sym typeface="Playfair Display"/>
              </a:rPr>
              <a:t>From 2000s, average duration decreased approximately by 30% from 1960s.</a:t>
            </a:r>
            <a:endParaRPr sz="1100">
              <a:latin typeface="Playfair Display"/>
              <a:ea typeface="Playfair Display"/>
              <a:cs typeface="Playfair Display"/>
              <a:sym typeface="Playfair Display"/>
            </a:endParaRPr>
          </a:p>
        </p:txBody>
      </p:sp>
      <p:sp>
        <p:nvSpPr>
          <p:cNvPr id="158" name="Google Shape;158;p25"/>
          <p:cNvSpPr txBox="1"/>
          <p:nvPr/>
        </p:nvSpPr>
        <p:spPr>
          <a:xfrm>
            <a:off x="0" y="0"/>
            <a:ext cx="9144000" cy="4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CC0000"/>
                </a:solidFill>
                <a:latin typeface="Playfair Display"/>
                <a:ea typeface="Playfair Display"/>
                <a:cs typeface="Playfair Display"/>
                <a:sym typeface="Playfair Display"/>
              </a:rPr>
              <a:t>Duration of Movies</a:t>
            </a:r>
            <a:endParaRPr b="1">
              <a:solidFill>
                <a:srgbClr val="CC0000"/>
              </a:solidFill>
              <a:latin typeface="Playfair Display"/>
              <a:ea typeface="Playfair Display"/>
              <a:cs typeface="Playfair Display"/>
              <a:sym typeface="Playfair Display"/>
            </a:endParaRPr>
          </a:p>
        </p:txBody>
      </p:sp>
      <p:pic>
        <p:nvPicPr>
          <p:cNvPr id="159" name="Google Shape;159;p25"/>
          <p:cNvPicPr preferRelativeResize="0"/>
          <p:nvPr/>
        </p:nvPicPr>
        <p:blipFill>
          <a:blip r:embed="rId3">
            <a:alphaModFix/>
          </a:blip>
          <a:stretch>
            <a:fillRect/>
          </a:stretch>
        </p:blipFill>
        <p:spPr>
          <a:xfrm>
            <a:off x="2557358" y="467700"/>
            <a:ext cx="4029291" cy="3209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latin typeface="Playfair Display"/>
              <a:ea typeface="Playfair Display"/>
              <a:cs typeface="Playfair Display"/>
              <a:sym typeface="Playfair Display"/>
            </a:endParaRPr>
          </a:p>
        </p:txBody>
      </p:sp>
      <p:pic>
        <p:nvPicPr>
          <p:cNvPr id="165" name="Google Shape;165;p26"/>
          <p:cNvPicPr preferRelativeResize="0"/>
          <p:nvPr/>
        </p:nvPicPr>
        <p:blipFill>
          <a:blip r:embed="rId3">
            <a:alphaModFix/>
          </a:blip>
          <a:stretch>
            <a:fillRect/>
          </a:stretch>
        </p:blipFill>
        <p:spPr>
          <a:xfrm>
            <a:off x="4572000" y="2367975"/>
            <a:ext cx="4267201" cy="2598616"/>
          </a:xfrm>
          <a:prstGeom prst="rect">
            <a:avLst/>
          </a:prstGeom>
          <a:noFill/>
          <a:ln>
            <a:noFill/>
          </a:ln>
        </p:spPr>
      </p:pic>
      <p:sp>
        <p:nvSpPr>
          <p:cNvPr id="166" name="Google Shape;166;p26"/>
          <p:cNvSpPr txBox="1"/>
          <p:nvPr/>
        </p:nvSpPr>
        <p:spPr>
          <a:xfrm>
            <a:off x="4572000" y="410350"/>
            <a:ext cx="4267200" cy="1868400"/>
          </a:xfrm>
          <a:prstGeom prst="rect">
            <a:avLst/>
          </a:prstGeom>
          <a:noFill/>
          <a:ln>
            <a:noFill/>
          </a:ln>
        </p:spPr>
        <p:txBody>
          <a:bodyPr anchorCtr="0" anchor="ctr" bIns="91425" lIns="91425" spcFirstLastPara="1" rIns="91425" wrap="square" tIns="91425">
            <a:noAutofit/>
          </a:bodyPr>
          <a:lstStyle/>
          <a:p>
            <a:pPr indent="-298450" lvl="0" marL="457200" rtl="0" algn="l">
              <a:spcBef>
                <a:spcPts val="0"/>
              </a:spcBef>
              <a:spcAft>
                <a:spcPts val="0"/>
              </a:spcAft>
              <a:buClr>
                <a:schemeClr val="dk1"/>
              </a:buClr>
              <a:buSzPts val="1100"/>
              <a:buFont typeface="Playfair Display"/>
              <a:buChar char="❖"/>
            </a:pPr>
            <a:r>
              <a:rPr lang="en" sz="1100">
                <a:solidFill>
                  <a:schemeClr val="dk1"/>
                </a:solidFill>
                <a:latin typeface="Playfair Display"/>
                <a:ea typeface="Playfair Display"/>
                <a:cs typeface="Playfair Display"/>
                <a:sym typeface="Playfair Display"/>
              </a:rPr>
              <a:t>Classic movies, Dramas and International movies have the longest durations.</a:t>
            </a:r>
            <a:endParaRPr sz="1100">
              <a:solidFill>
                <a:schemeClr val="dk1"/>
              </a:solidFill>
              <a:latin typeface="Playfair Display"/>
              <a:ea typeface="Playfair Display"/>
              <a:cs typeface="Playfair Display"/>
              <a:sym typeface="Playfair Display"/>
            </a:endParaRPr>
          </a:p>
          <a:p>
            <a:pPr indent="-298450" lvl="0" marL="457200" rtl="0" algn="l">
              <a:spcBef>
                <a:spcPts val="0"/>
              </a:spcBef>
              <a:spcAft>
                <a:spcPts val="0"/>
              </a:spcAft>
              <a:buClr>
                <a:schemeClr val="dk1"/>
              </a:buClr>
              <a:buSzPts val="1100"/>
              <a:buFont typeface="Playfair Display"/>
              <a:buChar char="❖"/>
            </a:pPr>
            <a:r>
              <a:rPr lang="en" sz="1100">
                <a:solidFill>
                  <a:schemeClr val="dk1"/>
                </a:solidFill>
                <a:latin typeface="Playfair Display"/>
                <a:ea typeface="Playfair Display"/>
                <a:cs typeface="Playfair Display"/>
                <a:sym typeface="Playfair Display"/>
              </a:rPr>
              <a:t>Children &amp; Family movies, Documentaries and Stand-up Comedies have the shortest durations.</a:t>
            </a:r>
            <a:endParaRPr sz="1100">
              <a:latin typeface="Playfair Display"/>
              <a:ea typeface="Playfair Display"/>
              <a:cs typeface="Playfair Display"/>
              <a:sym typeface="Playfair Display"/>
            </a:endParaRPr>
          </a:p>
        </p:txBody>
      </p:sp>
      <p:sp>
        <p:nvSpPr>
          <p:cNvPr id="167" name="Google Shape;167;p26"/>
          <p:cNvSpPr txBox="1"/>
          <p:nvPr/>
        </p:nvSpPr>
        <p:spPr>
          <a:xfrm>
            <a:off x="516900" y="2893725"/>
            <a:ext cx="3843000" cy="1825200"/>
          </a:xfrm>
          <a:prstGeom prst="rect">
            <a:avLst/>
          </a:prstGeom>
          <a:noFill/>
          <a:ln>
            <a:noFill/>
          </a:ln>
        </p:spPr>
        <p:txBody>
          <a:bodyPr anchorCtr="0" anchor="ctr" bIns="91425" lIns="91425" spcFirstLastPara="1" rIns="91425" wrap="square" tIns="91425">
            <a:noAutofit/>
          </a:bodyPr>
          <a:lstStyle/>
          <a:p>
            <a:pPr indent="-298450" lvl="0" marL="457200" rtl="0" algn="l">
              <a:spcBef>
                <a:spcPts val="1200"/>
              </a:spcBef>
              <a:spcAft>
                <a:spcPts val="0"/>
              </a:spcAft>
              <a:buClr>
                <a:schemeClr val="dk1"/>
              </a:buClr>
              <a:buSzPts val="1100"/>
              <a:buFont typeface="Playfair Display"/>
              <a:buChar char="❖"/>
            </a:pPr>
            <a:r>
              <a:rPr lang="en" sz="1100">
                <a:solidFill>
                  <a:schemeClr val="dk1"/>
                </a:solidFill>
                <a:highlight>
                  <a:srgbClr val="FFFFFF"/>
                </a:highlight>
                <a:latin typeface="Playfair Display"/>
                <a:ea typeface="Playfair Display"/>
                <a:cs typeface="Playfair Display"/>
                <a:sym typeface="Playfair Display"/>
              </a:rPr>
              <a:t>Female Directors have directed more movies in the Want More category of duration from 70 to 90 mins.</a:t>
            </a:r>
            <a:endParaRPr sz="1100">
              <a:latin typeface="Playfair Display"/>
              <a:ea typeface="Playfair Display"/>
              <a:cs typeface="Playfair Display"/>
              <a:sym typeface="Playfair Display"/>
            </a:endParaRPr>
          </a:p>
        </p:txBody>
      </p:sp>
      <p:sp>
        <p:nvSpPr>
          <p:cNvPr id="168" name="Google Shape;168;p26"/>
          <p:cNvSpPr txBox="1"/>
          <p:nvPr/>
        </p:nvSpPr>
        <p:spPr>
          <a:xfrm>
            <a:off x="0" y="0"/>
            <a:ext cx="9144000" cy="4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CC0000"/>
                </a:solidFill>
                <a:latin typeface="Playfair Display"/>
                <a:ea typeface="Playfair Display"/>
                <a:cs typeface="Playfair Display"/>
                <a:sym typeface="Playfair Display"/>
              </a:rPr>
              <a:t>Movies/TV Shows</a:t>
            </a:r>
            <a:r>
              <a:rPr b="1" lang="en">
                <a:solidFill>
                  <a:srgbClr val="CC0000"/>
                </a:solidFill>
                <a:latin typeface="Playfair Display"/>
                <a:ea typeface="Playfair Display"/>
                <a:cs typeface="Playfair Display"/>
                <a:sym typeface="Playfair Display"/>
              </a:rPr>
              <a:t> Duration based on Genres and Female Directors</a:t>
            </a:r>
            <a:endParaRPr b="1">
              <a:solidFill>
                <a:srgbClr val="CC0000"/>
              </a:solidFill>
              <a:latin typeface="Playfair Display"/>
              <a:ea typeface="Playfair Display"/>
              <a:cs typeface="Playfair Display"/>
              <a:sym typeface="Playfair Display"/>
            </a:endParaRPr>
          </a:p>
        </p:txBody>
      </p:sp>
      <p:pic>
        <p:nvPicPr>
          <p:cNvPr id="169" name="Google Shape;169;p26"/>
          <p:cNvPicPr preferRelativeResize="0"/>
          <p:nvPr/>
        </p:nvPicPr>
        <p:blipFill>
          <a:blip r:embed="rId4">
            <a:alphaModFix/>
          </a:blip>
          <a:stretch>
            <a:fillRect/>
          </a:stretch>
        </p:blipFill>
        <p:spPr>
          <a:xfrm>
            <a:off x="516900" y="410350"/>
            <a:ext cx="4055100" cy="2969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7"/>
          <p:cNvSpPr txBox="1"/>
          <p:nvPr/>
        </p:nvSpPr>
        <p:spPr>
          <a:xfrm>
            <a:off x="472250" y="462000"/>
            <a:ext cx="8305500" cy="4201200"/>
          </a:xfrm>
          <a:prstGeom prst="rect">
            <a:avLst/>
          </a:prstGeom>
          <a:noFill/>
          <a:ln>
            <a:noFill/>
          </a:ln>
        </p:spPr>
        <p:txBody>
          <a:bodyPr anchorCtr="0" anchor="ctr" bIns="91425" lIns="91425" spcFirstLastPara="1" rIns="91425" wrap="square" tIns="91425">
            <a:noAutofit/>
          </a:bodyPr>
          <a:lstStyle/>
          <a:p>
            <a:pPr indent="0" lvl="0" marL="0" rtl="0" algn="just">
              <a:spcBef>
                <a:spcPts val="1200"/>
              </a:spcBef>
              <a:spcAft>
                <a:spcPts val="0"/>
              </a:spcAft>
              <a:buNone/>
            </a:pPr>
            <a:r>
              <a:rPr b="1" lang="en" sz="2400">
                <a:solidFill>
                  <a:srgbClr val="CC0000"/>
                </a:solidFill>
                <a:latin typeface="Playfair Display"/>
                <a:ea typeface="Playfair Display"/>
                <a:cs typeface="Playfair Display"/>
                <a:sym typeface="Playfair Display"/>
              </a:rPr>
              <a:t>Satisfaction / Further Analysis:</a:t>
            </a:r>
            <a:endParaRPr b="1" sz="2400">
              <a:solidFill>
                <a:srgbClr val="CC0000"/>
              </a:solidFill>
              <a:latin typeface="Playfair Display"/>
              <a:ea typeface="Playfair Display"/>
              <a:cs typeface="Playfair Display"/>
              <a:sym typeface="Playfair Display"/>
            </a:endParaRPr>
          </a:p>
          <a:p>
            <a:pPr indent="-304800" lvl="0" marL="457200" rtl="0" algn="just">
              <a:spcBef>
                <a:spcPts val="1200"/>
              </a:spcBef>
              <a:spcAft>
                <a:spcPts val="0"/>
              </a:spcAft>
              <a:buClr>
                <a:schemeClr val="dk1"/>
              </a:buClr>
              <a:buSzPts val="1200"/>
              <a:buFont typeface="Playfair Display"/>
              <a:buChar char="❖"/>
            </a:pPr>
            <a:r>
              <a:rPr lang="en" sz="1200">
                <a:solidFill>
                  <a:schemeClr val="dk1"/>
                </a:solidFill>
                <a:latin typeface="Playfair Display"/>
                <a:ea typeface="Playfair Display"/>
                <a:cs typeface="Playfair Display"/>
                <a:sym typeface="Playfair Display"/>
              </a:rPr>
              <a:t>W</a:t>
            </a:r>
            <a:r>
              <a:rPr lang="en" sz="1200">
                <a:solidFill>
                  <a:schemeClr val="dk1"/>
                </a:solidFill>
                <a:latin typeface="Playfair Display"/>
                <a:ea typeface="Playfair Display"/>
                <a:cs typeface="Playfair Display"/>
                <a:sym typeface="Playfair Display"/>
              </a:rPr>
              <a:t>e are satisfied with the answers to the questions we asked on our datasets.</a:t>
            </a:r>
            <a:endParaRPr sz="1200">
              <a:solidFill>
                <a:schemeClr val="dk1"/>
              </a:solidFill>
              <a:latin typeface="Playfair Display"/>
              <a:ea typeface="Playfair Display"/>
              <a:cs typeface="Playfair Display"/>
              <a:sym typeface="Playfair Display"/>
            </a:endParaRPr>
          </a:p>
          <a:p>
            <a:pPr indent="0" lvl="0" marL="91440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l">
              <a:spcBef>
                <a:spcPts val="1200"/>
              </a:spcBef>
              <a:spcAft>
                <a:spcPts val="0"/>
              </a:spcAft>
              <a:buNone/>
            </a:pPr>
            <a:r>
              <a:rPr b="1" lang="en" sz="1200">
                <a:solidFill>
                  <a:srgbClr val="CC0000"/>
                </a:solidFill>
                <a:latin typeface="Playfair Display"/>
                <a:ea typeface="Playfair Display"/>
                <a:cs typeface="Playfair Display"/>
                <a:sym typeface="Playfair Display"/>
              </a:rPr>
              <a:t>Additional questions :</a:t>
            </a:r>
            <a:endParaRPr b="1" sz="1200">
              <a:solidFill>
                <a:srgbClr val="CC0000"/>
              </a:solidFill>
              <a:latin typeface="Playfair Display"/>
              <a:ea typeface="Playfair Display"/>
              <a:cs typeface="Playfair Display"/>
              <a:sym typeface="Playfair Display"/>
            </a:endParaRPr>
          </a:p>
          <a:p>
            <a:pPr indent="0" lvl="0" marL="0" rtl="0" algn="l">
              <a:spcBef>
                <a:spcPts val="1200"/>
              </a:spcBef>
              <a:spcAft>
                <a:spcPts val="0"/>
              </a:spcAft>
              <a:buNone/>
            </a:pPr>
            <a:r>
              <a:rPr lang="en" sz="1200">
                <a:latin typeface="Playfair Display"/>
                <a:ea typeface="Playfair Display"/>
                <a:cs typeface="Playfair Display"/>
                <a:sym typeface="Playfair Display"/>
              </a:rPr>
              <a:t>If we had 2 more weeks we could have: </a:t>
            </a:r>
            <a:endParaRPr sz="1200">
              <a:latin typeface="Playfair Display"/>
              <a:ea typeface="Playfair Display"/>
              <a:cs typeface="Playfair Display"/>
              <a:sym typeface="Playfair Display"/>
            </a:endParaRPr>
          </a:p>
          <a:p>
            <a:pPr indent="-304800" lvl="0" marL="457200" rtl="0" algn="l">
              <a:spcBef>
                <a:spcPts val="1200"/>
              </a:spcBef>
              <a:spcAft>
                <a:spcPts val="0"/>
              </a:spcAft>
              <a:buClr>
                <a:srgbClr val="1D1C1D"/>
              </a:buClr>
              <a:buSzPts val="1200"/>
              <a:buFont typeface="Playfair Display"/>
              <a:buChar char="❖"/>
            </a:pPr>
            <a:r>
              <a:rPr lang="en" sz="1200">
                <a:solidFill>
                  <a:srgbClr val="1D1C1D"/>
                </a:solidFill>
                <a:latin typeface="Playfair Display"/>
                <a:ea typeface="Playfair Display"/>
                <a:cs typeface="Playfair Display"/>
                <a:sym typeface="Playfair Display"/>
              </a:rPr>
              <a:t>Identified Datasets with more numerical values to explore:</a:t>
            </a:r>
            <a:endParaRPr sz="1200">
              <a:solidFill>
                <a:srgbClr val="1D1C1D"/>
              </a:solidFill>
              <a:latin typeface="Playfair Display"/>
              <a:ea typeface="Playfair Display"/>
              <a:cs typeface="Playfair Display"/>
              <a:sym typeface="Playfair Display"/>
            </a:endParaRPr>
          </a:p>
          <a:p>
            <a:pPr indent="-304800" lvl="1" marL="914400" rtl="0" algn="l">
              <a:spcBef>
                <a:spcPts val="0"/>
              </a:spcBef>
              <a:spcAft>
                <a:spcPts val="0"/>
              </a:spcAft>
              <a:buClr>
                <a:srgbClr val="1D1C1D"/>
              </a:buClr>
              <a:buSzPts val="1200"/>
              <a:buFont typeface="Playfair Display"/>
              <a:buChar char="➢"/>
            </a:pPr>
            <a:r>
              <a:rPr lang="en" sz="1200">
                <a:solidFill>
                  <a:srgbClr val="1D1C1D"/>
                </a:solidFill>
                <a:latin typeface="Playfair Display"/>
                <a:ea typeface="Playfair Display"/>
                <a:cs typeface="Playfair Display"/>
                <a:sym typeface="Playfair Display"/>
              </a:rPr>
              <a:t>Viewers/membership statistics</a:t>
            </a:r>
            <a:endParaRPr sz="1200">
              <a:solidFill>
                <a:srgbClr val="1D1C1D"/>
              </a:solidFill>
              <a:latin typeface="Playfair Display"/>
              <a:ea typeface="Playfair Display"/>
              <a:cs typeface="Playfair Display"/>
              <a:sym typeface="Playfair Display"/>
            </a:endParaRPr>
          </a:p>
          <a:p>
            <a:pPr indent="-304800" lvl="1" marL="914400" rtl="0" algn="l">
              <a:spcBef>
                <a:spcPts val="0"/>
              </a:spcBef>
              <a:spcAft>
                <a:spcPts val="0"/>
              </a:spcAft>
              <a:buClr>
                <a:srgbClr val="1D1C1D"/>
              </a:buClr>
              <a:buSzPts val="1200"/>
              <a:buFont typeface="Playfair Display"/>
              <a:buChar char="➢"/>
            </a:pPr>
            <a:r>
              <a:rPr lang="en" sz="1200">
                <a:solidFill>
                  <a:srgbClr val="1D1C1D"/>
                </a:solidFill>
                <a:latin typeface="Playfair Display"/>
                <a:ea typeface="Playfair Display"/>
                <a:cs typeface="Playfair Display"/>
                <a:sym typeface="Playfair Display"/>
              </a:rPr>
              <a:t>Ratings (based on popularity)</a:t>
            </a:r>
            <a:endParaRPr sz="1200">
              <a:solidFill>
                <a:srgbClr val="1D1C1D"/>
              </a:solidFill>
              <a:latin typeface="Playfair Display"/>
              <a:ea typeface="Playfair Display"/>
              <a:cs typeface="Playfair Display"/>
              <a:sym typeface="Playfair Display"/>
            </a:endParaRPr>
          </a:p>
          <a:p>
            <a:pPr indent="-304800" lvl="0" marL="457200" rtl="0" algn="l">
              <a:spcBef>
                <a:spcPts val="0"/>
              </a:spcBef>
              <a:spcAft>
                <a:spcPts val="0"/>
              </a:spcAft>
              <a:buClr>
                <a:schemeClr val="dk1"/>
              </a:buClr>
              <a:buSzPts val="1200"/>
              <a:buFont typeface="Playfair Display"/>
              <a:buChar char="❖"/>
            </a:pPr>
            <a:r>
              <a:rPr lang="en" sz="1200">
                <a:solidFill>
                  <a:schemeClr val="dk1"/>
                </a:solidFill>
                <a:latin typeface="Playfair Display"/>
                <a:ea typeface="Playfair Display"/>
                <a:cs typeface="Playfair Display"/>
                <a:sym typeface="Playfair Display"/>
              </a:rPr>
              <a:t>Added more recent data from Flixable (search engine for Netflix content) or RapidAPI</a:t>
            </a:r>
            <a:endParaRPr sz="1200">
              <a:solidFill>
                <a:schemeClr val="dk1"/>
              </a:solidFill>
              <a:latin typeface="Playfair Display"/>
              <a:ea typeface="Playfair Display"/>
              <a:cs typeface="Playfair Display"/>
              <a:sym typeface="Playfair Display"/>
            </a:endParaRPr>
          </a:p>
          <a:p>
            <a:pPr indent="-304800" lvl="0" marL="457200" rtl="0" algn="l">
              <a:spcBef>
                <a:spcPts val="0"/>
              </a:spcBef>
              <a:spcAft>
                <a:spcPts val="0"/>
              </a:spcAft>
              <a:buClr>
                <a:schemeClr val="dk1"/>
              </a:buClr>
              <a:buSzPts val="1200"/>
              <a:buFont typeface="Playfair Display"/>
              <a:buChar char="❖"/>
            </a:pPr>
            <a:r>
              <a:rPr lang="en" sz="1200">
                <a:solidFill>
                  <a:schemeClr val="dk1"/>
                </a:solidFill>
                <a:latin typeface="Playfair Display"/>
                <a:ea typeface="Playfair Display"/>
                <a:cs typeface="Playfair Display"/>
                <a:sym typeface="Playfair Display"/>
              </a:rPr>
              <a:t>Researched more diverse data based on gender- for directors, actors and regions</a:t>
            </a:r>
            <a:endParaRPr sz="1200">
              <a:solidFill>
                <a:srgbClr val="1D1C1D"/>
              </a:solidFill>
              <a:latin typeface="Playfair Display"/>
              <a:ea typeface="Playfair Display"/>
              <a:cs typeface="Playfair Display"/>
              <a:sym typeface="Playfair Display"/>
            </a:endParaRPr>
          </a:p>
          <a:p>
            <a:pPr indent="-304800" lvl="0" marL="457200" rtl="0" algn="l">
              <a:spcBef>
                <a:spcPts val="0"/>
              </a:spcBef>
              <a:spcAft>
                <a:spcPts val="0"/>
              </a:spcAft>
              <a:buClr>
                <a:srgbClr val="1D1C1D"/>
              </a:buClr>
              <a:buSzPts val="1200"/>
              <a:buFont typeface="Playfair Display"/>
              <a:buChar char="❖"/>
            </a:pPr>
            <a:r>
              <a:rPr lang="en" sz="1200">
                <a:solidFill>
                  <a:schemeClr val="dk1"/>
                </a:solidFill>
                <a:latin typeface="Playfair Display"/>
                <a:ea typeface="Playfair Display"/>
                <a:cs typeface="Playfair Display"/>
                <a:sym typeface="Playfair Display"/>
              </a:rPr>
              <a:t>Compared data from other streaming services/platforms.</a:t>
            </a:r>
            <a:endParaRPr sz="1200">
              <a:solidFill>
                <a:schemeClr val="dk1"/>
              </a:solidFill>
              <a:latin typeface="Playfair Display"/>
              <a:ea typeface="Playfair Display"/>
              <a:cs typeface="Playfair Display"/>
              <a:sym typeface="Playfair Display"/>
            </a:endParaRPr>
          </a:p>
        </p:txBody>
      </p:sp>
      <p:sp>
        <p:nvSpPr>
          <p:cNvPr id="175" name="Google Shape;175;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8"/>
          <p:cNvSpPr txBox="1"/>
          <p:nvPr/>
        </p:nvSpPr>
        <p:spPr>
          <a:xfrm>
            <a:off x="451725" y="327900"/>
            <a:ext cx="8254500" cy="4335300"/>
          </a:xfrm>
          <a:prstGeom prst="rect">
            <a:avLst/>
          </a:prstGeom>
          <a:noFill/>
          <a:ln>
            <a:noFill/>
          </a:ln>
        </p:spPr>
        <p:txBody>
          <a:bodyPr anchorCtr="0" anchor="ctr" bIns="91425" lIns="91425" spcFirstLastPara="1" rIns="91425" wrap="square" tIns="91425">
            <a:noAutofit/>
          </a:bodyPr>
          <a:lstStyle/>
          <a:p>
            <a:pPr indent="0" lvl="0" marL="0" rtl="0" algn="just">
              <a:spcBef>
                <a:spcPts val="1200"/>
              </a:spcBef>
              <a:spcAft>
                <a:spcPts val="0"/>
              </a:spcAft>
              <a:buNone/>
            </a:pPr>
            <a:r>
              <a:rPr b="1" lang="en" sz="2400">
                <a:solidFill>
                  <a:srgbClr val="CC0000"/>
                </a:solidFill>
                <a:latin typeface="Playfair Display"/>
                <a:ea typeface="Playfair Display"/>
                <a:cs typeface="Playfair Display"/>
                <a:sym typeface="Playfair Display"/>
              </a:rPr>
              <a:t>C</a:t>
            </a:r>
            <a:r>
              <a:rPr b="1" lang="en" sz="2400">
                <a:solidFill>
                  <a:srgbClr val="CC0000"/>
                </a:solidFill>
                <a:latin typeface="Playfair Display"/>
                <a:ea typeface="Playfair Display"/>
                <a:cs typeface="Playfair Display"/>
                <a:sym typeface="Playfair Display"/>
              </a:rPr>
              <a:t>onclusions/Insights:</a:t>
            </a:r>
            <a:endParaRPr b="1" sz="2400">
              <a:solidFill>
                <a:srgbClr val="CC0000"/>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b="1" sz="2400">
              <a:solidFill>
                <a:srgbClr val="CC0000"/>
              </a:solidFill>
              <a:latin typeface="Playfair Display"/>
              <a:ea typeface="Playfair Display"/>
              <a:cs typeface="Playfair Display"/>
              <a:sym typeface="Playfair Display"/>
            </a:endParaRPr>
          </a:p>
          <a:p>
            <a:pPr indent="-298450" lvl="0" marL="457200" rtl="0" algn="just">
              <a:spcBef>
                <a:spcPts val="1200"/>
              </a:spcBef>
              <a:spcAft>
                <a:spcPts val="0"/>
              </a:spcAft>
              <a:buClr>
                <a:schemeClr val="dk1"/>
              </a:buClr>
              <a:buSzPts val="1100"/>
              <a:buFont typeface="Playfair Display"/>
              <a:buChar char="❖"/>
            </a:pPr>
            <a:r>
              <a:rPr lang="en" sz="1100">
                <a:latin typeface="Playfair Display"/>
                <a:ea typeface="Playfair Display"/>
                <a:cs typeface="Playfair Display"/>
                <a:sym typeface="Playfair Display"/>
              </a:rPr>
              <a:t>Netflix continues to increase its content. Based on the trend, it will be higher in 2020 compared with 2019.</a:t>
            </a:r>
            <a:endParaRPr sz="1100">
              <a:latin typeface="Playfair Display"/>
              <a:ea typeface="Playfair Display"/>
              <a:cs typeface="Playfair Display"/>
              <a:sym typeface="Playfair Display"/>
            </a:endParaRPr>
          </a:p>
          <a:p>
            <a:pPr indent="-298450" lvl="0" marL="457200" rtl="0" algn="just">
              <a:spcBef>
                <a:spcPts val="0"/>
              </a:spcBef>
              <a:spcAft>
                <a:spcPts val="0"/>
              </a:spcAft>
              <a:buSzPts val="1100"/>
              <a:buFont typeface="Playfair Display"/>
              <a:buChar char="❖"/>
            </a:pPr>
            <a:r>
              <a:rPr lang="en" sz="1100">
                <a:latin typeface="Playfair Display"/>
                <a:ea typeface="Playfair Display"/>
                <a:cs typeface="Playfair Display"/>
                <a:sym typeface="Playfair Display"/>
              </a:rPr>
              <a:t>The percentage of content added from 2018 to 2019 is higher for TV Shows opposed to Movies</a:t>
            </a:r>
            <a:endParaRPr sz="1100">
              <a:latin typeface="Playfair Display"/>
              <a:ea typeface="Playfair Display"/>
              <a:cs typeface="Playfair Display"/>
              <a:sym typeface="Playfair Display"/>
            </a:endParaRPr>
          </a:p>
          <a:p>
            <a:pPr indent="-298450" lvl="0" marL="457200" rtl="0" algn="just">
              <a:spcBef>
                <a:spcPts val="0"/>
              </a:spcBef>
              <a:spcAft>
                <a:spcPts val="0"/>
              </a:spcAft>
              <a:buSzPts val="1100"/>
              <a:buFont typeface="Playfair Display"/>
              <a:buChar char="❖"/>
            </a:pPr>
            <a:r>
              <a:rPr lang="en" sz="1100">
                <a:latin typeface="Playfair Display"/>
                <a:ea typeface="Playfair Display"/>
                <a:cs typeface="Playfair Display"/>
                <a:sym typeface="Playfair Display"/>
              </a:rPr>
              <a:t>The genre ‘Dramas’ of Movies has the most content and is also most preferred by Female Directors. It is also amongst the top 3 longest duration Movies genre.</a:t>
            </a:r>
            <a:endParaRPr sz="1100">
              <a:latin typeface="Playfair Display"/>
              <a:ea typeface="Playfair Display"/>
              <a:cs typeface="Playfair Display"/>
              <a:sym typeface="Playfair Display"/>
            </a:endParaRPr>
          </a:p>
          <a:p>
            <a:pPr indent="-298450" lvl="0" marL="457200" rtl="0" algn="just">
              <a:spcBef>
                <a:spcPts val="0"/>
              </a:spcBef>
              <a:spcAft>
                <a:spcPts val="0"/>
              </a:spcAft>
              <a:buSzPts val="1100"/>
              <a:buFont typeface="Playfair Display"/>
              <a:buChar char="❖"/>
            </a:pPr>
            <a:r>
              <a:rPr lang="en" sz="1100">
                <a:latin typeface="Playfair Display"/>
                <a:ea typeface="Playfair Display"/>
                <a:cs typeface="Playfair Display"/>
                <a:sym typeface="Playfair Display"/>
              </a:rPr>
              <a:t>The majority of the content is for mature audience (TV-MA) or audience with ages 14 and above (TV-14).</a:t>
            </a:r>
            <a:endParaRPr sz="1100">
              <a:latin typeface="Playfair Display"/>
              <a:ea typeface="Playfair Display"/>
              <a:cs typeface="Playfair Display"/>
              <a:sym typeface="Playfair Display"/>
            </a:endParaRPr>
          </a:p>
          <a:p>
            <a:pPr indent="-298450" lvl="0" marL="457200" rtl="0" algn="just">
              <a:spcBef>
                <a:spcPts val="0"/>
              </a:spcBef>
              <a:spcAft>
                <a:spcPts val="0"/>
              </a:spcAft>
              <a:buSzPts val="1100"/>
              <a:buFont typeface="Playfair Display"/>
              <a:buChar char="❖"/>
            </a:pPr>
            <a:r>
              <a:rPr lang="en" sz="1100">
                <a:latin typeface="Playfair Display"/>
                <a:ea typeface="Playfair Display"/>
                <a:cs typeface="Playfair Display"/>
                <a:sym typeface="Playfair Display"/>
              </a:rPr>
              <a:t>Female directors represent only 1.7% of the total number of directors.</a:t>
            </a:r>
            <a:endParaRPr sz="1100">
              <a:solidFill>
                <a:schemeClr val="dk1"/>
              </a:solidFill>
              <a:latin typeface="Playfair Display"/>
              <a:ea typeface="Playfair Display"/>
              <a:cs typeface="Playfair Display"/>
              <a:sym typeface="Playfair Display"/>
            </a:endParaRPr>
          </a:p>
          <a:p>
            <a:pPr indent="-298450" lvl="0" marL="457200" rtl="0" algn="just">
              <a:spcBef>
                <a:spcPts val="0"/>
              </a:spcBef>
              <a:spcAft>
                <a:spcPts val="0"/>
              </a:spcAft>
              <a:buClr>
                <a:schemeClr val="dk1"/>
              </a:buClr>
              <a:buSzPts val="1100"/>
              <a:buFont typeface="Playfair Display"/>
              <a:buChar char="❖"/>
            </a:pPr>
            <a:r>
              <a:rPr lang="en" sz="1100">
                <a:solidFill>
                  <a:schemeClr val="dk1"/>
                </a:solidFill>
                <a:latin typeface="Playfair Display"/>
                <a:ea typeface="Playfair Display"/>
                <a:cs typeface="Playfair Display"/>
                <a:sym typeface="Playfair Display"/>
              </a:rPr>
              <a:t>International TV being the highest count of TV Show offerings amongst all genre types.</a:t>
            </a:r>
            <a:endParaRPr sz="1100">
              <a:solidFill>
                <a:schemeClr val="dk1"/>
              </a:solidFill>
              <a:latin typeface="Playfair Display"/>
              <a:ea typeface="Playfair Display"/>
              <a:cs typeface="Playfair Display"/>
              <a:sym typeface="Playfair Display"/>
            </a:endParaRPr>
          </a:p>
          <a:p>
            <a:pPr indent="-298450" lvl="0" marL="457200" rtl="0" algn="just">
              <a:spcBef>
                <a:spcPts val="0"/>
              </a:spcBef>
              <a:spcAft>
                <a:spcPts val="0"/>
              </a:spcAft>
              <a:buClr>
                <a:schemeClr val="dk1"/>
              </a:buClr>
              <a:buSzPts val="1100"/>
              <a:buFont typeface="Playfair Display"/>
              <a:buChar char="❖"/>
            </a:pPr>
            <a:r>
              <a:rPr lang="en" sz="1100">
                <a:solidFill>
                  <a:schemeClr val="dk1"/>
                </a:solidFill>
                <a:latin typeface="Playfair Display"/>
                <a:ea typeface="Playfair Display"/>
                <a:cs typeface="Playfair Display"/>
                <a:sym typeface="Playfair Display"/>
              </a:rPr>
              <a:t>The number of Movies and TV Shows added by United Kingdom are approximately the same as opposed to the top 2 content producers.</a:t>
            </a:r>
            <a:endParaRPr sz="1100">
              <a:latin typeface="Playfair Display"/>
              <a:ea typeface="Playfair Display"/>
              <a:cs typeface="Playfair Display"/>
              <a:sym typeface="Playfair Display"/>
            </a:endParaRPr>
          </a:p>
        </p:txBody>
      </p:sp>
      <p:sp>
        <p:nvSpPr>
          <p:cNvPr id="181" name="Google Shape;181;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7" name="Google Shape;187;p29"/>
          <p:cNvSpPr txBox="1"/>
          <p:nvPr/>
        </p:nvSpPr>
        <p:spPr>
          <a:xfrm>
            <a:off x="416100" y="302550"/>
            <a:ext cx="8311800" cy="45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rgbClr val="CC0000"/>
              </a:solidFill>
              <a:latin typeface="Playfair Display"/>
              <a:ea typeface="Playfair Display"/>
              <a:cs typeface="Playfair Display"/>
              <a:sym typeface="Playfair Display"/>
            </a:endParaRPr>
          </a:p>
          <a:p>
            <a:pPr indent="0" lvl="0" marL="0" rtl="0" algn="l">
              <a:spcBef>
                <a:spcPts val="0"/>
              </a:spcBef>
              <a:spcAft>
                <a:spcPts val="0"/>
              </a:spcAft>
              <a:buNone/>
            </a:pPr>
            <a:r>
              <a:rPr b="1" lang="en" sz="2400">
                <a:solidFill>
                  <a:srgbClr val="CC0000"/>
                </a:solidFill>
                <a:latin typeface="Playfair Display"/>
                <a:ea typeface="Playfair Display"/>
                <a:cs typeface="Playfair Display"/>
                <a:sym typeface="Playfair Display"/>
              </a:rPr>
              <a:t>Fun Findings:</a:t>
            </a:r>
            <a:endParaRPr b="1" sz="24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304800" lvl="0" marL="457200" rtl="0" algn="just">
              <a:spcBef>
                <a:spcPts val="1200"/>
              </a:spcBef>
              <a:spcAft>
                <a:spcPts val="0"/>
              </a:spcAft>
              <a:buClr>
                <a:schemeClr val="dk1"/>
              </a:buClr>
              <a:buSzPts val="1200"/>
              <a:buFont typeface="Playfair Display"/>
              <a:buChar char="❖"/>
            </a:pPr>
            <a:r>
              <a:rPr lang="en" sz="1200">
                <a:solidFill>
                  <a:schemeClr val="dk1"/>
                </a:solidFill>
                <a:latin typeface="Playfair Display"/>
                <a:ea typeface="Playfair Display"/>
                <a:cs typeface="Playfair Display"/>
                <a:sym typeface="Playfair Display"/>
              </a:rPr>
              <a:t>The actors with most number of Movie titles are from India.</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1200"/>
              </a:spcAft>
              <a:buNone/>
            </a:pPr>
            <a:r>
              <a:t/>
            </a:r>
            <a:endParaRPr>
              <a:latin typeface="Playfair Display"/>
              <a:ea typeface="Playfair Display"/>
              <a:cs typeface="Playfair Display"/>
              <a:sym typeface="Playfair Display"/>
            </a:endParaRPr>
          </a:p>
        </p:txBody>
      </p:sp>
      <p:pic>
        <p:nvPicPr>
          <p:cNvPr id="188" name="Google Shape;188;p29"/>
          <p:cNvPicPr preferRelativeResize="0"/>
          <p:nvPr/>
        </p:nvPicPr>
        <p:blipFill>
          <a:blip r:embed="rId3">
            <a:alphaModFix/>
          </a:blip>
          <a:stretch>
            <a:fillRect/>
          </a:stretch>
        </p:blipFill>
        <p:spPr>
          <a:xfrm>
            <a:off x="575075" y="1214687"/>
            <a:ext cx="3714210" cy="2696375"/>
          </a:xfrm>
          <a:prstGeom prst="rect">
            <a:avLst/>
          </a:prstGeom>
          <a:noFill/>
          <a:ln>
            <a:noFill/>
          </a:ln>
        </p:spPr>
      </p:pic>
      <p:pic>
        <p:nvPicPr>
          <p:cNvPr id="189" name="Google Shape;189;p29"/>
          <p:cNvPicPr preferRelativeResize="0"/>
          <p:nvPr/>
        </p:nvPicPr>
        <p:blipFill>
          <a:blip r:embed="rId4">
            <a:alphaModFix/>
          </a:blip>
          <a:stretch>
            <a:fillRect/>
          </a:stretch>
        </p:blipFill>
        <p:spPr>
          <a:xfrm>
            <a:off x="4869800" y="1238450"/>
            <a:ext cx="3714199" cy="2666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95" name="Google Shape;195;p30"/>
          <p:cNvSpPr txBox="1"/>
          <p:nvPr/>
        </p:nvSpPr>
        <p:spPr>
          <a:xfrm>
            <a:off x="462925" y="493775"/>
            <a:ext cx="8270700" cy="4396500"/>
          </a:xfrm>
          <a:prstGeom prst="rect">
            <a:avLst/>
          </a:prstGeom>
          <a:noFill/>
          <a:ln>
            <a:noFill/>
          </a:ln>
        </p:spPr>
        <p:txBody>
          <a:bodyPr anchorCtr="0" anchor="t" bIns="91425" lIns="91425" spcFirstLastPara="1" rIns="91425" wrap="square" tIns="91425">
            <a:noAutofit/>
          </a:bodyPr>
          <a:lstStyle/>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457200" rtl="0" algn="just">
              <a:spcBef>
                <a:spcPts val="1200"/>
              </a:spcBef>
              <a:spcAft>
                <a:spcPts val="0"/>
              </a:spcAft>
              <a:buClr>
                <a:schemeClr val="dk1"/>
              </a:buClr>
              <a:buSzPts val="1100"/>
              <a:buFont typeface="Arial"/>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Clr>
                <a:schemeClr val="dk1"/>
              </a:buClr>
              <a:buSzPts val="1100"/>
              <a:buFont typeface="Arial"/>
              <a:buNone/>
            </a:pPr>
            <a:r>
              <a:t/>
            </a:r>
            <a:endParaRPr sz="12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a:solidFill>
                <a:schemeClr val="dk1"/>
              </a:solidFill>
              <a:latin typeface="Playfair Display"/>
              <a:ea typeface="Playfair Display"/>
              <a:cs typeface="Playfair Display"/>
              <a:sym typeface="Playfair Display"/>
            </a:endParaRPr>
          </a:p>
          <a:p>
            <a:pPr indent="0" lvl="0" marL="0" rtl="0" algn="l">
              <a:spcBef>
                <a:spcPts val="1200"/>
              </a:spcBef>
              <a:spcAft>
                <a:spcPts val="0"/>
              </a:spcAft>
              <a:buNone/>
            </a:pPr>
            <a:r>
              <a:t/>
            </a:r>
            <a:endParaRPr/>
          </a:p>
        </p:txBody>
      </p:sp>
      <p:pic>
        <p:nvPicPr>
          <p:cNvPr id="196" name="Google Shape;196;p30"/>
          <p:cNvPicPr preferRelativeResize="0"/>
          <p:nvPr/>
        </p:nvPicPr>
        <p:blipFill>
          <a:blip r:embed="rId3">
            <a:alphaModFix/>
          </a:blip>
          <a:stretch>
            <a:fillRect/>
          </a:stretch>
        </p:blipFill>
        <p:spPr>
          <a:xfrm>
            <a:off x="2362200" y="278783"/>
            <a:ext cx="4419600" cy="458592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1"/>
          <p:cNvSpPr txBox="1"/>
          <p:nvPr/>
        </p:nvSpPr>
        <p:spPr>
          <a:xfrm>
            <a:off x="1935075" y="1163050"/>
            <a:ext cx="5584800" cy="280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CC0000"/>
                </a:solidFill>
                <a:latin typeface="Playfair Display"/>
                <a:ea typeface="Playfair Display"/>
                <a:cs typeface="Playfair Display"/>
                <a:sym typeface="Playfair Display"/>
              </a:rPr>
              <a:t>Any Questions???</a:t>
            </a:r>
            <a:endParaRPr b="1" sz="2400">
              <a:solidFill>
                <a:srgbClr val="CC0000"/>
              </a:solidFill>
              <a:latin typeface="Playfair Display"/>
              <a:ea typeface="Playfair Display"/>
              <a:cs typeface="Playfair Display"/>
              <a:sym typeface="Playfair Display"/>
            </a:endParaRPr>
          </a:p>
        </p:txBody>
      </p:sp>
      <p:sp>
        <p:nvSpPr>
          <p:cNvPr id="202" name="Google Shape;202;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latin typeface="Playfair Display"/>
              <a:ea typeface="Playfair Display"/>
              <a:cs typeface="Playfair Display"/>
              <a:sym typeface="Playfair Displ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4"/>
          <p:cNvSpPr txBox="1"/>
          <p:nvPr>
            <p:ph idx="4294967295" type="title"/>
          </p:nvPr>
        </p:nvSpPr>
        <p:spPr>
          <a:xfrm>
            <a:off x="451200" y="445025"/>
            <a:ext cx="777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CC0000"/>
                </a:solidFill>
                <a:latin typeface="Playfair Display"/>
                <a:ea typeface="Playfair Display"/>
                <a:cs typeface="Playfair Display"/>
                <a:sym typeface="Playfair Display"/>
              </a:rPr>
              <a:t>Motivation and Summary</a:t>
            </a:r>
            <a:endParaRPr b="1" sz="2400">
              <a:solidFill>
                <a:srgbClr val="CC0000"/>
              </a:solidFill>
              <a:latin typeface="Playfair Display"/>
              <a:ea typeface="Playfair Display"/>
              <a:cs typeface="Playfair Display"/>
              <a:sym typeface="Playfair Display"/>
            </a:endParaRPr>
          </a:p>
        </p:txBody>
      </p:sp>
      <p:sp>
        <p:nvSpPr>
          <p:cNvPr id="64" name="Google Shape;64;p14"/>
          <p:cNvSpPr txBox="1"/>
          <p:nvPr/>
        </p:nvSpPr>
        <p:spPr>
          <a:xfrm>
            <a:off x="451200" y="1365375"/>
            <a:ext cx="8381100" cy="2777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t/>
            </a:r>
            <a:endParaRPr>
              <a:latin typeface="Playfair Display"/>
              <a:ea typeface="Playfair Display"/>
              <a:cs typeface="Playfair Display"/>
              <a:sym typeface="Playfair Display"/>
            </a:endParaRPr>
          </a:p>
          <a:p>
            <a:pPr indent="-317500" lvl="0" marL="457200" rtl="0" algn="just">
              <a:spcBef>
                <a:spcPts val="0"/>
              </a:spcBef>
              <a:spcAft>
                <a:spcPts val="0"/>
              </a:spcAft>
              <a:buSzPts val="1400"/>
              <a:buFont typeface="Playfair Display"/>
              <a:buChar char="❖"/>
            </a:pPr>
            <a:r>
              <a:rPr lang="en">
                <a:solidFill>
                  <a:schemeClr val="dk1"/>
                </a:solidFill>
                <a:latin typeface="Playfair Display"/>
                <a:ea typeface="Playfair Display"/>
                <a:cs typeface="Playfair Display"/>
                <a:sym typeface="Playfair Display"/>
              </a:rPr>
              <a:t>S</a:t>
            </a:r>
            <a:r>
              <a:rPr lang="en">
                <a:solidFill>
                  <a:schemeClr val="dk1"/>
                </a:solidFill>
                <a:latin typeface="Playfair Display"/>
                <a:ea typeface="Playfair Display"/>
                <a:cs typeface="Playfair Display"/>
                <a:sym typeface="Playfair Display"/>
              </a:rPr>
              <a:t>pread of COVID-19, social distancing, best source of entertainment</a:t>
            </a:r>
            <a:endParaRPr>
              <a:latin typeface="Playfair Display"/>
              <a:ea typeface="Playfair Display"/>
              <a:cs typeface="Playfair Display"/>
              <a:sym typeface="Playfair Display"/>
            </a:endParaRPr>
          </a:p>
          <a:p>
            <a:pPr indent="-317500" lvl="0" marL="457200" rtl="0" algn="just">
              <a:spcBef>
                <a:spcPts val="0"/>
              </a:spcBef>
              <a:spcAft>
                <a:spcPts val="0"/>
              </a:spcAft>
              <a:buSzPts val="1400"/>
              <a:buFont typeface="Playfair Display"/>
              <a:buChar char="❖"/>
            </a:pPr>
            <a:r>
              <a:rPr lang="en">
                <a:latin typeface="Playfair Display"/>
                <a:ea typeface="Playfair Display"/>
                <a:cs typeface="Playfair Display"/>
                <a:sym typeface="Playfair Display"/>
              </a:rPr>
              <a:t>Daily use of Netflix</a:t>
            </a:r>
            <a:endParaRPr>
              <a:latin typeface="Playfair Display"/>
              <a:ea typeface="Playfair Display"/>
              <a:cs typeface="Playfair Display"/>
              <a:sym typeface="Playfair Display"/>
            </a:endParaRPr>
          </a:p>
          <a:p>
            <a:pPr indent="0" lvl="0" marL="457200" rtl="0" algn="just">
              <a:spcBef>
                <a:spcPts val="0"/>
              </a:spcBef>
              <a:spcAft>
                <a:spcPts val="0"/>
              </a:spcAft>
              <a:buNone/>
            </a:pPr>
            <a:r>
              <a:t/>
            </a:r>
            <a:endParaRPr>
              <a:latin typeface="Playfair Display"/>
              <a:ea typeface="Playfair Display"/>
              <a:cs typeface="Playfair Display"/>
              <a:sym typeface="Playfair Display"/>
            </a:endParaRPr>
          </a:p>
          <a:p>
            <a:pPr indent="0" lvl="0" marL="0" rtl="0" algn="just">
              <a:spcBef>
                <a:spcPts val="0"/>
              </a:spcBef>
              <a:spcAft>
                <a:spcPts val="0"/>
              </a:spcAft>
              <a:buNone/>
            </a:pPr>
            <a:r>
              <a:t/>
            </a:r>
            <a:endParaRPr>
              <a:latin typeface="Playfair Display"/>
              <a:ea typeface="Playfair Display"/>
              <a:cs typeface="Playfair Display"/>
              <a:sym typeface="Playfair Display"/>
            </a:endParaRPr>
          </a:p>
          <a:p>
            <a:pPr indent="-317500" lvl="0" marL="457200" rtl="0" algn="just">
              <a:spcBef>
                <a:spcPts val="0"/>
              </a:spcBef>
              <a:spcAft>
                <a:spcPts val="0"/>
              </a:spcAft>
              <a:buSzPts val="1400"/>
              <a:buFont typeface="Playfair Display"/>
              <a:buChar char="❖"/>
            </a:pPr>
            <a:r>
              <a:rPr b="1" lang="en">
                <a:latin typeface="Playfair Display"/>
                <a:ea typeface="Playfair Display"/>
                <a:cs typeface="Playfair Display"/>
                <a:sym typeface="Playfair Display"/>
              </a:rPr>
              <a:t>Dataset source used:</a:t>
            </a:r>
            <a:endParaRPr b="1">
              <a:latin typeface="Playfair Display"/>
              <a:ea typeface="Playfair Display"/>
              <a:cs typeface="Playfair Display"/>
              <a:sym typeface="Playfair Display"/>
            </a:endParaRPr>
          </a:p>
          <a:p>
            <a:pPr indent="0" lvl="0" marL="457200" rtl="0" algn="just">
              <a:spcBef>
                <a:spcPts val="0"/>
              </a:spcBef>
              <a:spcAft>
                <a:spcPts val="0"/>
              </a:spcAft>
              <a:buNone/>
            </a:pPr>
            <a:r>
              <a:rPr lang="en">
                <a:latin typeface="Playfair Display"/>
                <a:ea typeface="Playfair Display"/>
                <a:cs typeface="Playfair Display"/>
                <a:sym typeface="Playfair Display"/>
              </a:rPr>
              <a:t>Netflix - Kaggle: </a:t>
            </a:r>
            <a:r>
              <a:rPr lang="en" u="sng">
                <a:solidFill>
                  <a:schemeClr val="hlink"/>
                </a:solidFill>
                <a:latin typeface="Playfair Display"/>
                <a:ea typeface="Playfair Display"/>
                <a:cs typeface="Playfair Display"/>
                <a:sym typeface="Playfair Display"/>
                <a:hlinkClick r:id="rId3"/>
              </a:rPr>
              <a:t>https://www.kaggle.com/shivamb/netflix-shows</a:t>
            </a:r>
            <a:endParaRPr>
              <a:latin typeface="Playfair Display"/>
              <a:ea typeface="Playfair Display"/>
              <a:cs typeface="Playfair Display"/>
              <a:sym typeface="Playfair Display"/>
            </a:endParaRPr>
          </a:p>
          <a:p>
            <a:pPr indent="0" lvl="0" marL="457200" rtl="0" algn="just">
              <a:spcBef>
                <a:spcPts val="0"/>
              </a:spcBef>
              <a:spcAft>
                <a:spcPts val="0"/>
              </a:spcAft>
              <a:buNone/>
            </a:pPr>
            <a:r>
              <a:rPr lang="en">
                <a:latin typeface="Playfair Display"/>
                <a:ea typeface="Playfair Display"/>
                <a:cs typeface="Playfair Display"/>
                <a:sym typeface="Playfair Display"/>
              </a:rPr>
              <a:t>Female Directors List -  IMDB: </a:t>
            </a:r>
            <a:r>
              <a:rPr lang="en" u="sng">
                <a:solidFill>
                  <a:schemeClr val="hlink"/>
                </a:solidFill>
                <a:latin typeface="Playfair Display"/>
                <a:ea typeface="Playfair Display"/>
                <a:cs typeface="Playfair Display"/>
                <a:sym typeface="Playfair Display"/>
                <a:hlinkClick r:id="rId4"/>
              </a:rPr>
              <a:t>https://www.imdb.com/list/ls027192075/</a:t>
            </a:r>
            <a:endParaRPr>
              <a:latin typeface="Playfair Display"/>
              <a:ea typeface="Playfair Display"/>
              <a:cs typeface="Playfair Display"/>
              <a:sym typeface="Playfair Display"/>
            </a:endParaRPr>
          </a:p>
          <a:p>
            <a:pPr indent="0" lvl="0" marL="0" rtl="0" algn="just">
              <a:spcBef>
                <a:spcPts val="0"/>
              </a:spcBef>
              <a:spcAft>
                <a:spcPts val="0"/>
              </a:spcAft>
              <a:buNone/>
            </a:pPr>
            <a:r>
              <a:t/>
            </a:r>
            <a:endParaRPr>
              <a:latin typeface="Playfair Display"/>
              <a:ea typeface="Playfair Display"/>
              <a:cs typeface="Playfair Display"/>
              <a:sym typeface="Playfair Display"/>
            </a:endParaRPr>
          </a:p>
          <a:p>
            <a:pPr indent="-317500" lvl="0" marL="457200" rtl="0" algn="just">
              <a:spcBef>
                <a:spcPts val="0"/>
              </a:spcBef>
              <a:spcAft>
                <a:spcPts val="0"/>
              </a:spcAft>
              <a:buSzPts val="1400"/>
              <a:buFont typeface="Playfair Display"/>
              <a:buChar char="❖"/>
            </a:pPr>
            <a:r>
              <a:rPr lang="en">
                <a:latin typeface="Playfair Display"/>
                <a:ea typeface="Playfair Display"/>
                <a:cs typeface="Playfair Display"/>
                <a:sym typeface="Playfair Display"/>
              </a:rPr>
              <a:t>Deep dive into Netflix content</a:t>
            </a:r>
            <a:endParaRPr>
              <a:latin typeface="Playfair Display"/>
              <a:ea typeface="Playfair Display"/>
              <a:cs typeface="Playfair Display"/>
              <a:sym typeface="Playfair Display"/>
            </a:endParaRPr>
          </a:p>
          <a:p>
            <a:pPr indent="-317500" lvl="0" marL="457200" rtl="0" algn="just">
              <a:spcBef>
                <a:spcPts val="0"/>
              </a:spcBef>
              <a:spcAft>
                <a:spcPts val="0"/>
              </a:spcAft>
              <a:buSzPts val="1400"/>
              <a:buFont typeface="Playfair Display"/>
              <a:buChar char="❖"/>
            </a:pPr>
            <a:r>
              <a:rPr lang="en">
                <a:latin typeface="Playfair Display"/>
                <a:ea typeface="Playfair Display"/>
                <a:cs typeface="Playfair Display"/>
                <a:sym typeface="Playfair Display"/>
              </a:rPr>
              <a:t>Representation of Female Directors on Netflix</a:t>
            </a:r>
            <a:endParaRPr>
              <a:latin typeface="Playfair Display"/>
              <a:ea typeface="Playfair Display"/>
              <a:cs typeface="Playfair Display"/>
              <a:sym typeface="Playfair Display"/>
            </a:endParaRPr>
          </a:p>
          <a:p>
            <a:pPr indent="0" lvl="0" marL="0" rtl="0" algn="just">
              <a:spcBef>
                <a:spcPts val="0"/>
              </a:spcBef>
              <a:spcAft>
                <a:spcPts val="0"/>
              </a:spcAft>
              <a:buClr>
                <a:schemeClr val="dk1"/>
              </a:buClr>
              <a:buSzPts val="1100"/>
              <a:buFont typeface="Arial"/>
              <a:buNone/>
            </a:pPr>
            <a:r>
              <a:t/>
            </a:r>
            <a:endParaRPr>
              <a:solidFill>
                <a:schemeClr val="dk1"/>
              </a:solidFill>
              <a:latin typeface="Playfair Display"/>
              <a:ea typeface="Playfair Display"/>
              <a:cs typeface="Playfair Display"/>
              <a:sym typeface="Playfair Display"/>
            </a:endParaRPr>
          </a:p>
        </p:txBody>
      </p:sp>
      <p:sp>
        <p:nvSpPr>
          <p:cNvPr id="65" name="Google Shape;65;p14"/>
          <p:cNvSpPr txBox="1"/>
          <p:nvPr>
            <p:ph idx="12" type="sldNum"/>
          </p:nvPr>
        </p:nvSpPr>
        <p:spPr>
          <a:xfrm>
            <a:off x="8595308" y="47498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nvSpPr>
        <p:spPr>
          <a:xfrm>
            <a:off x="449250" y="796500"/>
            <a:ext cx="8245500" cy="4155900"/>
          </a:xfrm>
          <a:prstGeom prst="rect">
            <a:avLst/>
          </a:prstGeom>
          <a:noFill/>
          <a:ln>
            <a:noFill/>
          </a:ln>
        </p:spPr>
        <p:txBody>
          <a:bodyPr anchorCtr="0" anchor="t" bIns="91425" lIns="91425" spcFirstLastPara="1" rIns="91425" wrap="square" tIns="91425">
            <a:noAutofit/>
          </a:bodyPr>
          <a:lstStyle/>
          <a:p>
            <a:pPr indent="-304800" lvl="0" marL="457200" rtl="0" algn="just">
              <a:spcBef>
                <a:spcPts val="1200"/>
              </a:spcBef>
              <a:spcAft>
                <a:spcPts val="0"/>
              </a:spcAft>
              <a:buClr>
                <a:schemeClr val="dk1"/>
              </a:buClr>
              <a:buSzPts val="1200"/>
              <a:buFont typeface="Playfair Display"/>
              <a:buAutoNum type="arabicPeriod"/>
            </a:pPr>
            <a:r>
              <a:rPr b="1" lang="en" sz="1200">
                <a:solidFill>
                  <a:schemeClr val="dk1"/>
                </a:solidFill>
                <a:latin typeface="Playfair Display"/>
                <a:ea typeface="Playfair Display"/>
                <a:cs typeface="Playfair Display"/>
                <a:sym typeface="Playfair Display"/>
              </a:rPr>
              <a:t>Distribution of Content:</a:t>
            </a:r>
            <a:endParaRPr b="1" sz="1200">
              <a:solidFill>
                <a:schemeClr val="dk1"/>
              </a:solidFill>
              <a:latin typeface="Playfair Display"/>
              <a:ea typeface="Playfair Display"/>
              <a:cs typeface="Playfair Display"/>
              <a:sym typeface="Playfair Display"/>
            </a:endParaRPr>
          </a:p>
          <a:p>
            <a:pPr indent="-304800" lvl="1" marL="914400" rtl="0" algn="just">
              <a:spcBef>
                <a:spcPts val="0"/>
              </a:spcBef>
              <a:spcAft>
                <a:spcPts val="0"/>
              </a:spcAft>
              <a:buClr>
                <a:schemeClr val="dk1"/>
              </a:buClr>
              <a:buSzPts val="1200"/>
              <a:buFont typeface="Playfair Display"/>
              <a:buAutoNum type="alphaLcPeriod"/>
            </a:pPr>
            <a:r>
              <a:rPr lang="en" sz="1200">
                <a:solidFill>
                  <a:srgbClr val="434343"/>
                </a:solidFill>
                <a:latin typeface="Playfair Display"/>
                <a:ea typeface="Playfair Display"/>
                <a:cs typeface="Playfair Display"/>
                <a:sym typeface="Playfair Display"/>
              </a:rPr>
              <a:t>How many Movies/TV Shows have been added on Netflix in the past 11 years?</a:t>
            </a:r>
            <a:endParaRPr sz="1200">
              <a:solidFill>
                <a:srgbClr val="434343"/>
              </a:solidFill>
              <a:latin typeface="Playfair Display"/>
              <a:ea typeface="Playfair Display"/>
              <a:cs typeface="Playfair Display"/>
              <a:sym typeface="Playfair Display"/>
            </a:endParaRPr>
          </a:p>
          <a:p>
            <a:pPr indent="-304800" lvl="2" marL="1371600" rtl="0" algn="just">
              <a:spcBef>
                <a:spcPts val="0"/>
              </a:spcBef>
              <a:spcAft>
                <a:spcPts val="0"/>
              </a:spcAft>
              <a:buClr>
                <a:schemeClr val="dk1"/>
              </a:buClr>
              <a:buSzPts val="1200"/>
              <a:buFont typeface="Playfair Display"/>
              <a:buAutoNum type="romanLcPeriod"/>
            </a:pPr>
            <a:r>
              <a:rPr lang="en" sz="1200">
                <a:solidFill>
                  <a:schemeClr val="dk1"/>
                </a:solidFill>
                <a:highlight>
                  <a:schemeClr val="lt1"/>
                </a:highlight>
                <a:latin typeface="Playfair Display"/>
                <a:ea typeface="Playfair Display"/>
                <a:cs typeface="Playfair Display"/>
                <a:sym typeface="Playfair Display"/>
              </a:rPr>
              <a:t>Growth of type of content over the years</a:t>
            </a:r>
            <a:endParaRPr sz="1200">
              <a:solidFill>
                <a:schemeClr val="dk1"/>
              </a:solidFill>
              <a:latin typeface="Playfair Display"/>
              <a:ea typeface="Playfair Display"/>
              <a:cs typeface="Playfair Display"/>
              <a:sym typeface="Playfair Display"/>
            </a:endParaRPr>
          </a:p>
          <a:p>
            <a:pPr indent="-304800" lvl="1" marL="914400" rtl="0" algn="just">
              <a:spcBef>
                <a:spcPts val="0"/>
              </a:spcBef>
              <a:spcAft>
                <a:spcPts val="0"/>
              </a:spcAft>
              <a:buClr>
                <a:schemeClr val="dk1"/>
              </a:buClr>
              <a:buSzPts val="1200"/>
              <a:buFont typeface="Playfair Display"/>
              <a:buAutoNum type="alphaLcPeriod"/>
            </a:pPr>
            <a:r>
              <a:rPr lang="en" sz="1200">
                <a:solidFill>
                  <a:schemeClr val="dk1"/>
                </a:solidFill>
                <a:latin typeface="Playfair Display"/>
                <a:ea typeface="Playfair Display"/>
                <a:cs typeface="Playfair Display"/>
                <a:sym typeface="Playfair Display"/>
              </a:rPr>
              <a:t>What is the correlation of between Movie release year and  year added on Netflix?</a:t>
            </a:r>
            <a:endParaRPr sz="1200">
              <a:solidFill>
                <a:schemeClr val="dk1"/>
              </a:solidFill>
              <a:latin typeface="Playfair Display"/>
              <a:ea typeface="Playfair Display"/>
              <a:cs typeface="Playfair Display"/>
              <a:sym typeface="Playfair Display"/>
            </a:endParaRPr>
          </a:p>
          <a:p>
            <a:pPr indent="-304800" lvl="1" marL="914400" rtl="0" algn="just">
              <a:spcBef>
                <a:spcPts val="0"/>
              </a:spcBef>
              <a:spcAft>
                <a:spcPts val="0"/>
              </a:spcAft>
              <a:buClr>
                <a:schemeClr val="dk1"/>
              </a:buClr>
              <a:buSzPts val="1200"/>
              <a:buFont typeface="Playfair Display"/>
              <a:buAutoNum type="alphaLcPeriod"/>
            </a:pPr>
            <a:r>
              <a:rPr lang="en" sz="1200">
                <a:solidFill>
                  <a:schemeClr val="dk1"/>
                </a:solidFill>
                <a:latin typeface="Playfair Display"/>
                <a:ea typeface="Playfair Display"/>
                <a:cs typeface="Playfair Display"/>
                <a:sym typeface="Playfair Display"/>
              </a:rPr>
              <a:t>What is the geographical distribution of content by type?</a:t>
            </a:r>
            <a:endParaRPr sz="1200">
              <a:solidFill>
                <a:schemeClr val="dk1"/>
              </a:solidFill>
              <a:latin typeface="Playfair Display"/>
              <a:ea typeface="Playfair Display"/>
              <a:cs typeface="Playfair Display"/>
              <a:sym typeface="Playfair Display"/>
            </a:endParaRPr>
          </a:p>
          <a:p>
            <a:pPr indent="-304800" lvl="1" marL="914400" rtl="0" algn="just">
              <a:spcBef>
                <a:spcPts val="0"/>
              </a:spcBef>
              <a:spcAft>
                <a:spcPts val="0"/>
              </a:spcAft>
              <a:buClr>
                <a:schemeClr val="dk1"/>
              </a:buClr>
              <a:buSzPts val="1200"/>
              <a:buFont typeface="Playfair Display"/>
              <a:buAutoNum type="alphaLcPeriod"/>
            </a:pPr>
            <a:r>
              <a:rPr lang="en" sz="1200">
                <a:solidFill>
                  <a:srgbClr val="434343"/>
                </a:solidFill>
                <a:latin typeface="Playfair Display"/>
                <a:ea typeface="Playfair Display"/>
                <a:cs typeface="Playfair Display"/>
                <a:sym typeface="Playfair Display"/>
              </a:rPr>
              <a:t>Who are the top Movie and TV Show directors on Netflix, how many are women?</a:t>
            </a:r>
            <a:endParaRPr sz="1200">
              <a:solidFill>
                <a:schemeClr val="dk1"/>
              </a:solidFill>
              <a:latin typeface="Playfair Display"/>
              <a:ea typeface="Playfair Display"/>
              <a:cs typeface="Playfair Display"/>
              <a:sym typeface="Playfair Display"/>
            </a:endParaRPr>
          </a:p>
          <a:p>
            <a:pPr indent="0" lvl="0" marL="914400" rtl="0" algn="just">
              <a:spcBef>
                <a:spcPts val="1200"/>
              </a:spcBef>
              <a:spcAft>
                <a:spcPts val="0"/>
              </a:spcAft>
              <a:buNone/>
            </a:pPr>
            <a:r>
              <a:t/>
            </a:r>
            <a:endParaRPr sz="1000">
              <a:solidFill>
                <a:schemeClr val="dk1"/>
              </a:solidFill>
              <a:latin typeface="Playfair Display"/>
              <a:ea typeface="Playfair Display"/>
              <a:cs typeface="Playfair Display"/>
              <a:sym typeface="Playfair Display"/>
            </a:endParaRPr>
          </a:p>
          <a:p>
            <a:pPr indent="-304800" lvl="0" marL="457200" rtl="0" algn="just">
              <a:spcBef>
                <a:spcPts val="1200"/>
              </a:spcBef>
              <a:spcAft>
                <a:spcPts val="0"/>
              </a:spcAft>
              <a:buClr>
                <a:schemeClr val="dk1"/>
              </a:buClr>
              <a:buSzPts val="1200"/>
              <a:buFont typeface="Playfair Display"/>
              <a:buAutoNum type="arabicPeriod"/>
            </a:pPr>
            <a:r>
              <a:rPr b="1" lang="en" sz="1200">
                <a:solidFill>
                  <a:schemeClr val="dk1"/>
                </a:solidFill>
                <a:latin typeface="Playfair Display"/>
                <a:ea typeface="Playfair Display"/>
                <a:cs typeface="Playfair Display"/>
                <a:sym typeface="Playfair Display"/>
              </a:rPr>
              <a:t>Genre / Ratings:</a:t>
            </a:r>
            <a:endParaRPr b="1" sz="1200">
              <a:solidFill>
                <a:schemeClr val="dk1"/>
              </a:solidFill>
              <a:latin typeface="Playfair Display"/>
              <a:ea typeface="Playfair Display"/>
              <a:cs typeface="Playfair Display"/>
              <a:sym typeface="Playfair Display"/>
            </a:endParaRPr>
          </a:p>
          <a:p>
            <a:pPr indent="-304800" lvl="1" marL="914400" rtl="0" algn="just">
              <a:spcBef>
                <a:spcPts val="0"/>
              </a:spcBef>
              <a:spcAft>
                <a:spcPts val="0"/>
              </a:spcAft>
              <a:buClr>
                <a:srgbClr val="434343"/>
              </a:buClr>
              <a:buSzPts val="1200"/>
              <a:buFont typeface="Playfair Display"/>
              <a:buAutoNum type="alphaLcPeriod"/>
            </a:pPr>
            <a:r>
              <a:rPr lang="en" sz="1200">
                <a:solidFill>
                  <a:srgbClr val="434343"/>
                </a:solidFill>
                <a:latin typeface="Playfair Display"/>
                <a:ea typeface="Playfair Display"/>
                <a:cs typeface="Playfair Display"/>
                <a:sym typeface="Playfair Display"/>
              </a:rPr>
              <a:t>Which are the top 10 genres of Movies and TV Shows on Netflix?</a:t>
            </a:r>
            <a:endParaRPr sz="1200">
              <a:solidFill>
                <a:srgbClr val="434343"/>
              </a:solidFill>
              <a:latin typeface="Playfair Display"/>
              <a:ea typeface="Playfair Display"/>
              <a:cs typeface="Playfair Display"/>
              <a:sym typeface="Playfair Display"/>
            </a:endParaRPr>
          </a:p>
          <a:p>
            <a:pPr indent="-304800" lvl="1" marL="914400" rtl="0" algn="just">
              <a:spcBef>
                <a:spcPts val="0"/>
              </a:spcBef>
              <a:spcAft>
                <a:spcPts val="0"/>
              </a:spcAft>
              <a:buClr>
                <a:srgbClr val="434343"/>
              </a:buClr>
              <a:buSzPts val="1200"/>
              <a:buFont typeface="Playfair Display"/>
              <a:buAutoNum type="alphaLcPeriod"/>
            </a:pPr>
            <a:r>
              <a:rPr lang="en" sz="1200">
                <a:solidFill>
                  <a:srgbClr val="434343"/>
                </a:solidFill>
                <a:latin typeface="Playfair Display"/>
                <a:ea typeface="Playfair Display"/>
                <a:cs typeface="Playfair Display"/>
                <a:sym typeface="Playfair Display"/>
              </a:rPr>
              <a:t>What genre of Movies do Females direct?</a:t>
            </a:r>
            <a:endParaRPr sz="1200">
              <a:solidFill>
                <a:srgbClr val="434343"/>
              </a:solidFill>
              <a:latin typeface="Playfair Display"/>
              <a:ea typeface="Playfair Display"/>
              <a:cs typeface="Playfair Display"/>
              <a:sym typeface="Playfair Display"/>
            </a:endParaRPr>
          </a:p>
          <a:p>
            <a:pPr indent="-304800" lvl="1" marL="914400" rtl="0" algn="just">
              <a:spcBef>
                <a:spcPts val="0"/>
              </a:spcBef>
              <a:spcAft>
                <a:spcPts val="0"/>
              </a:spcAft>
              <a:buClr>
                <a:srgbClr val="434343"/>
              </a:buClr>
              <a:buSzPts val="1200"/>
              <a:buFont typeface="Playfair Display"/>
              <a:buAutoNum type="alphaLcPeriod"/>
            </a:pPr>
            <a:r>
              <a:rPr lang="en" sz="1200">
                <a:solidFill>
                  <a:srgbClr val="434343"/>
                </a:solidFill>
                <a:latin typeface="Playfair Display"/>
                <a:ea typeface="Playfair Display"/>
                <a:cs typeface="Playfair Display"/>
                <a:sym typeface="Playfair Display"/>
              </a:rPr>
              <a:t>How is the content categorized?</a:t>
            </a:r>
            <a:endParaRPr sz="1200">
              <a:solidFill>
                <a:srgbClr val="434343"/>
              </a:solidFill>
              <a:latin typeface="Playfair Display"/>
              <a:ea typeface="Playfair Display"/>
              <a:cs typeface="Playfair Display"/>
              <a:sym typeface="Playfair Display"/>
            </a:endParaRPr>
          </a:p>
          <a:p>
            <a:pPr indent="0" lvl="0" marL="914400" rtl="0" algn="just">
              <a:spcBef>
                <a:spcPts val="1200"/>
              </a:spcBef>
              <a:spcAft>
                <a:spcPts val="0"/>
              </a:spcAft>
              <a:buNone/>
            </a:pPr>
            <a:r>
              <a:t/>
            </a:r>
            <a:endParaRPr sz="1000">
              <a:solidFill>
                <a:schemeClr val="dk1"/>
              </a:solidFill>
              <a:latin typeface="Playfair Display"/>
              <a:ea typeface="Playfair Display"/>
              <a:cs typeface="Playfair Display"/>
              <a:sym typeface="Playfair Display"/>
            </a:endParaRPr>
          </a:p>
          <a:p>
            <a:pPr indent="-292100" lvl="0" marL="457200" rtl="0" algn="just">
              <a:spcBef>
                <a:spcPts val="1200"/>
              </a:spcBef>
              <a:spcAft>
                <a:spcPts val="0"/>
              </a:spcAft>
              <a:buClr>
                <a:schemeClr val="dk1"/>
              </a:buClr>
              <a:buSzPts val="1000"/>
              <a:buFont typeface="Playfair Display"/>
              <a:buAutoNum type="arabicPeriod"/>
            </a:pPr>
            <a:r>
              <a:rPr b="1" lang="en" sz="1200">
                <a:solidFill>
                  <a:schemeClr val="dk1"/>
                </a:solidFill>
                <a:latin typeface="Playfair Display"/>
                <a:ea typeface="Playfair Display"/>
                <a:cs typeface="Playfair Display"/>
                <a:sym typeface="Playfair Display"/>
              </a:rPr>
              <a:t>Duration:</a:t>
            </a:r>
            <a:r>
              <a:rPr lang="en" sz="1000">
                <a:solidFill>
                  <a:schemeClr val="dk1"/>
                </a:solidFill>
                <a:latin typeface="Playfair Display"/>
                <a:ea typeface="Playfair Display"/>
                <a:cs typeface="Playfair Display"/>
                <a:sym typeface="Playfair Display"/>
              </a:rPr>
              <a:t> </a:t>
            </a:r>
            <a:endParaRPr sz="1000">
              <a:solidFill>
                <a:schemeClr val="dk1"/>
              </a:solidFill>
              <a:latin typeface="Playfair Display"/>
              <a:ea typeface="Playfair Display"/>
              <a:cs typeface="Playfair Display"/>
              <a:sym typeface="Playfair Display"/>
            </a:endParaRPr>
          </a:p>
          <a:p>
            <a:pPr indent="-304800" lvl="1" marL="914400" rtl="0" algn="just">
              <a:spcBef>
                <a:spcPts val="0"/>
              </a:spcBef>
              <a:spcAft>
                <a:spcPts val="0"/>
              </a:spcAft>
              <a:buClr>
                <a:schemeClr val="dk1"/>
              </a:buClr>
              <a:buSzPts val="1200"/>
              <a:buFont typeface="Playfair Display"/>
              <a:buAutoNum type="alphaLcPeriod"/>
            </a:pPr>
            <a:r>
              <a:rPr lang="en" sz="1200">
                <a:solidFill>
                  <a:srgbClr val="434343"/>
                </a:solidFill>
                <a:latin typeface="Playfair Display"/>
                <a:ea typeface="Playfair Display"/>
                <a:cs typeface="Playfair Display"/>
                <a:sym typeface="Playfair Display"/>
              </a:rPr>
              <a:t>What is the duration of Movies based on the Movie ratings?</a:t>
            </a:r>
            <a:endParaRPr sz="1200">
              <a:solidFill>
                <a:srgbClr val="434343"/>
              </a:solidFill>
              <a:latin typeface="Playfair Display"/>
              <a:ea typeface="Playfair Display"/>
              <a:cs typeface="Playfair Display"/>
              <a:sym typeface="Playfair Display"/>
            </a:endParaRPr>
          </a:p>
          <a:p>
            <a:pPr indent="-304800" lvl="1" marL="914400" rtl="0" algn="just">
              <a:spcBef>
                <a:spcPts val="0"/>
              </a:spcBef>
              <a:spcAft>
                <a:spcPts val="0"/>
              </a:spcAft>
              <a:buClr>
                <a:schemeClr val="dk1"/>
              </a:buClr>
              <a:buSzPts val="1200"/>
              <a:buFont typeface="Playfair Display"/>
              <a:buAutoNum type="alphaLcPeriod"/>
            </a:pPr>
            <a:r>
              <a:rPr lang="en" sz="1200">
                <a:solidFill>
                  <a:srgbClr val="434343"/>
                </a:solidFill>
                <a:latin typeface="Playfair Display"/>
                <a:ea typeface="Playfair Display"/>
                <a:cs typeface="Playfair Display"/>
                <a:sym typeface="Playfair Display"/>
              </a:rPr>
              <a:t>Has the time of Movie Duration reduced over the period of time?</a:t>
            </a:r>
            <a:endParaRPr sz="1200">
              <a:solidFill>
                <a:srgbClr val="434343"/>
              </a:solidFill>
              <a:latin typeface="Playfair Display"/>
              <a:ea typeface="Playfair Display"/>
              <a:cs typeface="Playfair Display"/>
              <a:sym typeface="Playfair Display"/>
            </a:endParaRPr>
          </a:p>
          <a:p>
            <a:pPr indent="-304800" lvl="1" marL="914400" rtl="0" algn="just">
              <a:spcBef>
                <a:spcPts val="0"/>
              </a:spcBef>
              <a:spcAft>
                <a:spcPts val="0"/>
              </a:spcAft>
              <a:buClr>
                <a:srgbClr val="434343"/>
              </a:buClr>
              <a:buSzPts val="1200"/>
              <a:buFont typeface="Playfair Display"/>
              <a:buAutoNum type="alphaLcPeriod"/>
            </a:pPr>
            <a:r>
              <a:rPr lang="en" sz="1200">
                <a:solidFill>
                  <a:srgbClr val="434343"/>
                </a:solidFill>
                <a:latin typeface="Playfair Display"/>
                <a:ea typeface="Playfair Display"/>
                <a:cs typeface="Playfair Display"/>
                <a:sym typeface="Playfair Display"/>
              </a:rPr>
              <a:t>What is the average duration of Movies based on genre?</a:t>
            </a:r>
            <a:endParaRPr sz="1200">
              <a:solidFill>
                <a:srgbClr val="434343"/>
              </a:solidFill>
              <a:latin typeface="Playfair Display"/>
              <a:ea typeface="Playfair Display"/>
              <a:cs typeface="Playfair Display"/>
              <a:sym typeface="Playfair Display"/>
            </a:endParaRPr>
          </a:p>
          <a:p>
            <a:pPr indent="-304800" lvl="1" marL="914400" rtl="0" algn="l">
              <a:spcBef>
                <a:spcPts val="0"/>
              </a:spcBef>
              <a:spcAft>
                <a:spcPts val="0"/>
              </a:spcAft>
              <a:buClr>
                <a:srgbClr val="434343"/>
              </a:buClr>
              <a:buSzPts val="1200"/>
              <a:buFont typeface="Playfair Display"/>
              <a:buAutoNum type="alphaLcPeriod"/>
            </a:pPr>
            <a:r>
              <a:rPr lang="en" sz="1200">
                <a:solidFill>
                  <a:srgbClr val="434343"/>
                </a:solidFill>
                <a:latin typeface="Playfair Display"/>
                <a:ea typeface="Playfair Display"/>
                <a:cs typeface="Playfair Display"/>
                <a:sym typeface="Playfair Display"/>
              </a:rPr>
              <a:t>What is the most common duration of Movies Females direct?</a:t>
            </a:r>
            <a:endParaRPr sz="1200">
              <a:solidFill>
                <a:srgbClr val="434343"/>
              </a:solidFill>
              <a:latin typeface="Playfair Display"/>
              <a:ea typeface="Playfair Display"/>
              <a:cs typeface="Playfair Display"/>
              <a:sym typeface="Playfair Display"/>
            </a:endParaRPr>
          </a:p>
          <a:p>
            <a:pPr indent="0" lvl="0" marL="457200" rtl="0" algn="just">
              <a:spcBef>
                <a:spcPts val="1200"/>
              </a:spcBef>
              <a:spcAft>
                <a:spcPts val="0"/>
              </a:spcAft>
              <a:buNone/>
            </a:pPr>
            <a:r>
              <a:t/>
            </a:r>
            <a:endParaRPr sz="1000">
              <a:solidFill>
                <a:schemeClr val="dk1"/>
              </a:solidFill>
              <a:latin typeface="Playfair Display"/>
              <a:ea typeface="Playfair Display"/>
              <a:cs typeface="Playfair Display"/>
              <a:sym typeface="Playfair Display"/>
            </a:endParaRPr>
          </a:p>
          <a:p>
            <a:pPr indent="0" lvl="0" marL="0" rtl="0" algn="just">
              <a:spcBef>
                <a:spcPts val="1200"/>
              </a:spcBef>
              <a:spcAft>
                <a:spcPts val="0"/>
              </a:spcAft>
              <a:buNone/>
            </a:pPr>
            <a:r>
              <a:t/>
            </a:r>
            <a:endParaRPr sz="1100">
              <a:solidFill>
                <a:schemeClr val="dk1"/>
              </a:solidFill>
              <a:latin typeface="Playfair Display"/>
              <a:ea typeface="Playfair Display"/>
              <a:cs typeface="Playfair Display"/>
              <a:sym typeface="Playfair Display"/>
            </a:endParaRPr>
          </a:p>
          <a:p>
            <a:pPr indent="0" lvl="0" marL="457200" rtl="0" algn="just">
              <a:spcBef>
                <a:spcPts val="1200"/>
              </a:spcBef>
              <a:spcAft>
                <a:spcPts val="0"/>
              </a:spcAft>
              <a:buNone/>
            </a:pPr>
            <a:r>
              <a:t/>
            </a:r>
            <a:endParaRPr sz="1100">
              <a:solidFill>
                <a:schemeClr val="dk1"/>
              </a:solidFill>
              <a:latin typeface="Playfair Display"/>
              <a:ea typeface="Playfair Display"/>
              <a:cs typeface="Playfair Display"/>
              <a:sym typeface="Playfair Display"/>
            </a:endParaRPr>
          </a:p>
          <a:p>
            <a:pPr indent="0" lvl="0" marL="457200" rtl="0" algn="just">
              <a:spcBef>
                <a:spcPts val="1200"/>
              </a:spcBef>
              <a:spcAft>
                <a:spcPts val="1200"/>
              </a:spcAft>
              <a:buNone/>
            </a:pPr>
            <a:r>
              <a:t/>
            </a:r>
            <a:endParaRPr/>
          </a:p>
        </p:txBody>
      </p:sp>
      <p:sp>
        <p:nvSpPr>
          <p:cNvPr id="71" name="Google Shape;71;p15"/>
          <p:cNvSpPr txBox="1"/>
          <p:nvPr>
            <p:ph idx="12" type="sldNum"/>
          </p:nvPr>
        </p:nvSpPr>
        <p:spPr>
          <a:xfrm>
            <a:off x="8595308" y="47498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sp>
        <p:nvSpPr>
          <p:cNvPr id="72" name="Google Shape;72;p15"/>
          <p:cNvSpPr txBox="1"/>
          <p:nvPr/>
        </p:nvSpPr>
        <p:spPr>
          <a:xfrm>
            <a:off x="452625" y="251400"/>
            <a:ext cx="8019600" cy="545100"/>
          </a:xfrm>
          <a:prstGeom prst="rect">
            <a:avLst/>
          </a:prstGeom>
          <a:noFill/>
          <a:ln>
            <a:noFill/>
          </a:ln>
        </p:spPr>
        <p:txBody>
          <a:bodyPr anchorCtr="0" anchor="ctr" bIns="91425" lIns="91425" spcFirstLastPara="1" rIns="91425" wrap="square" tIns="91425">
            <a:noAutofit/>
          </a:bodyPr>
          <a:lstStyle/>
          <a:p>
            <a:pPr indent="0" lvl="0" marL="0" rtl="0" algn="l">
              <a:spcBef>
                <a:spcPts val="1200"/>
              </a:spcBef>
              <a:spcAft>
                <a:spcPts val="1200"/>
              </a:spcAft>
              <a:buClr>
                <a:schemeClr val="dk1"/>
              </a:buClr>
              <a:buSzPts val="1100"/>
              <a:buFont typeface="Arial"/>
              <a:buNone/>
            </a:pPr>
            <a:r>
              <a:rPr b="1" lang="en" sz="2400">
                <a:solidFill>
                  <a:srgbClr val="CC0000"/>
                </a:solidFill>
                <a:latin typeface="Playfair Display"/>
                <a:ea typeface="Playfair Display"/>
                <a:cs typeface="Playfair Display"/>
                <a:sym typeface="Playfair Display"/>
              </a:rPr>
              <a:t>What Questions we asked of Data:</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nvSpPr>
        <p:spPr>
          <a:xfrm>
            <a:off x="448875" y="336675"/>
            <a:ext cx="8229600" cy="447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rgbClr val="CC0000"/>
                </a:solidFill>
                <a:latin typeface="Playfair Display"/>
                <a:ea typeface="Playfair Display"/>
                <a:cs typeface="Playfair Display"/>
                <a:sym typeface="Playfair Display"/>
              </a:rPr>
              <a:t>Data Cleanup &amp; </a:t>
            </a:r>
            <a:r>
              <a:rPr b="1" lang="en" sz="2400">
                <a:solidFill>
                  <a:srgbClr val="CC0000"/>
                </a:solidFill>
                <a:latin typeface="Playfair Display"/>
                <a:ea typeface="Playfair Display"/>
                <a:cs typeface="Playfair Display"/>
                <a:sym typeface="Playfair Display"/>
              </a:rPr>
              <a:t>Exploration</a:t>
            </a:r>
            <a:endParaRPr b="1" sz="2400">
              <a:solidFill>
                <a:srgbClr val="CC0000"/>
              </a:solidFill>
              <a:latin typeface="Playfair Display"/>
              <a:ea typeface="Playfair Display"/>
              <a:cs typeface="Playfair Display"/>
              <a:sym typeface="Playfair Display"/>
            </a:endParaRPr>
          </a:p>
          <a:p>
            <a:pPr indent="0" lvl="0" marL="0" rtl="0" algn="l">
              <a:spcBef>
                <a:spcPts val="0"/>
              </a:spcBef>
              <a:spcAft>
                <a:spcPts val="0"/>
              </a:spcAft>
              <a:buClr>
                <a:schemeClr val="dk1"/>
              </a:buClr>
              <a:buSzPts val="1100"/>
              <a:buFont typeface="Arial"/>
              <a:buNone/>
            </a:pPr>
            <a:r>
              <a:t/>
            </a:r>
            <a:endParaRPr sz="1200">
              <a:latin typeface="Playfair Display"/>
              <a:ea typeface="Playfair Display"/>
              <a:cs typeface="Playfair Display"/>
              <a:sym typeface="Playfair Display"/>
            </a:endParaRPr>
          </a:p>
          <a:p>
            <a:pPr indent="0" lvl="0" marL="228600" rtl="0" algn="just">
              <a:lnSpc>
                <a:spcPct val="100000"/>
              </a:lnSpc>
              <a:spcBef>
                <a:spcPts val="0"/>
              </a:spcBef>
              <a:spcAft>
                <a:spcPts val="0"/>
              </a:spcAft>
              <a:buClr>
                <a:schemeClr val="dk1"/>
              </a:buClr>
              <a:buSzPts val="1100"/>
              <a:buFont typeface="Arial"/>
              <a:buNone/>
            </a:pPr>
            <a:r>
              <a:rPr lang="en" sz="1200">
                <a:solidFill>
                  <a:schemeClr val="dk1"/>
                </a:solidFill>
                <a:latin typeface="Playfair Display"/>
                <a:ea typeface="Playfair Display"/>
                <a:cs typeface="Playfair Display"/>
                <a:sym typeface="Playfair Display"/>
              </a:rPr>
              <a:t>1)</a:t>
            </a:r>
            <a:r>
              <a:rPr lang="en" sz="700">
                <a:solidFill>
                  <a:schemeClr val="dk1"/>
                </a:solidFill>
                <a:latin typeface="Playfair Display"/>
                <a:ea typeface="Playfair Display"/>
                <a:cs typeface="Playfair Display"/>
                <a:sym typeface="Playfair Display"/>
              </a:rPr>
              <a:t> 	</a:t>
            </a:r>
            <a:r>
              <a:rPr b="1" lang="en" sz="1200">
                <a:solidFill>
                  <a:schemeClr val="dk1"/>
                </a:solidFill>
                <a:latin typeface="Playfair Display"/>
                <a:ea typeface="Playfair Display"/>
                <a:cs typeface="Playfair Display"/>
                <a:sym typeface="Playfair Display"/>
              </a:rPr>
              <a:t>Exploration and cleanup process: </a:t>
            </a:r>
            <a:endParaRPr b="1" sz="1200">
              <a:solidFill>
                <a:schemeClr val="dk1"/>
              </a:solidFill>
              <a:latin typeface="Playfair Display"/>
              <a:ea typeface="Playfair Display"/>
              <a:cs typeface="Playfair Display"/>
              <a:sym typeface="Playfair Display"/>
            </a:endParaRPr>
          </a:p>
          <a:p>
            <a:pPr indent="0" lvl="0" marL="457200" rtl="0" algn="just">
              <a:lnSpc>
                <a:spcPct val="100000"/>
              </a:lnSpc>
              <a:spcBef>
                <a:spcPts val="0"/>
              </a:spcBef>
              <a:spcAft>
                <a:spcPts val="0"/>
              </a:spcAft>
              <a:buNone/>
            </a:pPr>
            <a:r>
              <a:rPr lang="en" sz="1200">
                <a:solidFill>
                  <a:schemeClr val="dk1"/>
                </a:solidFill>
                <a:latin typeface="Playfair Display"/>
                <a:ea typeface="Playfair Display"/>
                <a:cs typeface="Playfair Display"/>
                <a:sym typeface="Playfair Display"/>
              </a:rPr>
              <a:t>a)</a:t>
            </a:r>
            <a:r>
              <a:rPr lang="en" sz="700">
                <a:solidFill>
                  <a:schemeClr val="dk1"/>
                </a:solidFill>
                <a:latin typeface="Playfair Display"/>
                <a:ea typeface="Playfair Display"/>
                <a:cs typeface="Playfair Display"/>
                <a:sym typeface="Playfair Display"/>
              </a:rPr>
              <a:t>     </a:t>
            </a:r>
            <a:r>
              <a:rPr lang="en" sz="1100">
                <a:solidFill>
                  <a:schemeClr val="dk1"/>
                </a:solidFill>
                <a:latin typeface="Playfair Display"/>
                <a:ea typeface="Playfair Display"/>
                <a:cs typeface="Playfair Display"/>
                <a:sym typeface="Playfair Display"/>
              </a:rPr>
              <a:t>Formatted the date column</a:t>
            </a:r>
            <a:endParaRPr sz="1100">
              <a:solidFill>
                <a:schemeClr val="dk1"/>
              </a:solidFill>
              <a:latin typeface="Playfair Display"/>
              <a:ea typeface="Playfair Display"/>
              <a:cs typeface="Playfair Display"/>
              <a:sym typeface="Playfair Display"/>
            </a:endParaRPr>
          </a:p>
          <a:p>
            <a:pPr indent="0" lvl="0" marL="457200" rtl="0" algn="just">
              <a:lnSpc>
                <a:spcPct val="100000"/>
              </a:lnSpc>
              <a:spcBef>
                <a:spcPts val="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b)</a:t>
            </a:r>
            <a:r>
              <a:rPr lang="en" sz="700">
                <a:solidFill>
                  <a:schemeClr val="dk1"/>
                </a:solidFill>
                <a:latin typeface="Playfair Display"/>
                <a:ea typeface="Playfair Display"/>
                <a:cs typeface="Playfair Display"/>
                <a:sym typeface="Playfair Display"/>
              </a:rPr>
              <a:t>     </a:t>
            </a:r>
            <a:r>
              <a:rPr lang="en" sz="1100">
                <a:solidFill>
                  <a:schemeClr val="dk1"/>
                </a:solidFill>
                <a:latin typeface="Playfair Display"/>
                <a:ea typeface="Playfair Display"/>
                <a:cs typeface="Playfair Display"/>
                <a:sym typeface="Playfair Display"/>
              </a:rPr>
              <a:t>Added a new column for Year added</a:t>
            </a:r>
            <a:endParaRPr sz="1100">
              <a:solidFill>
                <a:schemeClr val="dk1"/>
              </a:solidFill>
              <a:latin typeface="Playfair Display"/>
              <a:ea typeface="Playfair Display"/>
              <a:cs typeface="Playfair Display"/>
              <a:sym typeface="Playfair Display"/>
            </a:endParaRPr>
          </a:p>
          <a:p>
            <a:pPr indent="0" lvl="0" marL="457200" rtl="0" algn="just">
              <a:lnSpc>
                <a:spcPct val="100000"/>
              </a:lnSpc>
              <a:spcBef>
                <a:spcPts val="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c)</a:t>
            </a:r>
            <a:r>
              <a:rPr lang="en" sz="700">
                <a:solidFill>
                  <a:schemeClr val="dk1"/>
                </a:solidFill>
                <a:latin typeface="Playfair Display"/>
                <a:ea typeface="Playfair Display"/>
                <a:cs typeface="Playfair Display"/>
                <a:sym typeface="Playfair Display"/>
              </a:rPr>
              <a:t>      </a:t>
            </a:r>
            <a:r>
              <a:rPr lang="en" sz="1100">
                <a:solidFill>
                  <a:schemeClr val="dk1"/>
                </a:solidFill>
                <a:latin typeface="Playfair Display"/>
                <a:ea typeface="Playfair Display"/>
                <a:cs typeface="Playfair Display"/>
                <a:sym typeface="Playfair Display"/>
              </a:rPr>
              <a:t>Split up the Genre (Main and Sub Category)</a:t>
            </a:r>
            <a:endParaRPr sz="1100">
              <a:solidFill>
                <a:schemeClr val="dk1"/>
              </a:solidFill>
              <a:latin typeface="Playfair Display"/>
              <a:ea typeface="Playfair Display"/>
              <a:cs typeface="Playfair Display"/>
              <a:sym typeface="Playfair Display"/>
            </a:endParaRPr>
          </a:p>
          <a:p>
            <a:pPr indent="0" lvl="0" marL="457200" rtl="0" algn="just">
              <a:lnSpc>
                <a:spcPct val="100000"/>
              </a:lnSpc>
              <a:spcBef>
                <a:spcPts val="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d)</a:t>
            </a:r>
            <a:r>
              <a:rPr lang="en" sz="700">
                <a:solidFill>
                  <a:schemeClr val="dk1"/>
                </a:solidFill>
                <a:latin typeface="Playfair Display"/>
                <a:ea typeface="Playfair Display"/>
                <a:cs typeface="Playfair Display"/>
                <a:sym typeface="Playfair Display"/>
              </a:rPr>
              <a:t>     </a:t>
            </a:r>
            <a:r>
              <a:rPr lang="en" sz="1100">
                <a:solidFill>
                  <a:schemeClr val="dk1"/>
                </a:solidFill>
                <a:latin typeface="Playfair Display"/>
                <a:ea typeface="Playfair Display"/>
                <a:cs typeface="Playfair Display"/>
                <a:sym typeface="Playfair Display"/>
              </a:rPr>
              <a:t>Split up the Director column</a:t>
            </a:r>
            <a:endParaRPr sz="1100">
              <a:solidFill>
                <a:schemeClr val="dk1"/>
              </a:solidFill>
              <a:latin typeface="Playfair Display"/>
              <a:ea typeface="Playfair Display"/>
              <a:cs typeface="Playfair Display"/>
              <a:sym typeface="Playfair Display"/>
            </a:endParaRPr>
          </a:p>
          <a:p>
            <a:pPr indent="0" lvl="0" marL="457200" rtl="0" algn="just">
              <a:lnSpc>
                <a:spcPct val="100000"/>
              </a:lnSpc>
              <a:spcBef>
                <a:spcPts val="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e)</a:t>
            </a:r>
            <a:r>
              <a:rPr lang="en" sz="700">
                <a:solidFill>
                  <a:schemeClr val="dk1"/>
                </a:solidFill>
                <a:latin typeface="Playfair Display"/>
                <a:ea typeface="Playfair Display"/>
                <a:cs typeface="Playfair Display"/>
                <a:sym typeface="Playfair Display"/>
              </a:rPr>
              <a:t>      </a:t>
            </a:r>
            <a:r>
              <a:rPr lang="en" sz="1100">
                <a:solidFill>
                  <a:schemeClr val="dk1"/>
                </a:solidFill>
                <a:latin typeface="Playfair Display"/>
                <a:ea typeface="Playfair Display"/>
                <a:cs typeface="Playfair Display"/>
                <a:sym typeface="Playfair Display"/>
              </a:rPr>
              <a:t>Converted the Duration column</a:t>
            </a:r>
            <a:endParaRPr sz="1100">
              <a:solidFill>
                <a:schemeClr val="dk1"/>
              </a:solidFill>
              <a:latin typeface="Playfair Display"/>
              <a:ea typeface="Playfair Display"/>
              <a:cs typeface="Playfair Display"/>
              <a:sym typeface="Playfair Display"/>
            </a:endParaRPr>
          </a:p>
          <a:p>
            <a:pPr indent="0" lvl="0" marL="457200" rtl="0" algn="just">
              <a:lnSpc>
                <a:spcPct val="100000"/>
              </a:lnSpc>
              <a:spcBef>
                <a:spcPts val="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f)</a:t>
            </a:r>
            <a:r>
              <a:rPr lang="en" sz="700">
                <a:solidFill>
                  <a:schemeClr val="dk1"/>
                </a:solidFill>
                <a:latin typeface="Playfair Display"/>
                <a:ea typeface="Playfair Display"/>
                <a:cs typeface="Playfair Display"/>
                <a:sym typeface="Playfair Display"/>
              </a:rPr>
              <a:t>      </a:t>
            </a:r>
            <a:r>
              <a:rPr lang="en" sz="1100">
                <a:solidFill>
                  <a:schemeClr val="dk1"/>
                </a:solidFill>
                <a:latin typeface="Playfair Display"/>
                <a:ea typeface="Playfair Display"/>
                <a:cs typeface="Playfair Display"/>
                <a:sym typeface="Playfair Display"/>
              </a:rPr>
              <a:t>Removed unnecessary columns on Female Directors dataset</a:t>
            </a:r>
            <a:endParaRPr sz="1100">
              <a:solidFill>
                <a:schemeClr val="dk1"/>
              </a:solidFill>
              <a:latin typeface="Playfair Display"/>
              <a:ea typeface="Playfair Display"/>
              <a:cs typeface="Playfair Display"/>
              <a:sym typeface="Playfair Display"/>
            </a:endParaRPr>
          </a:p>
          <a:p>
            <a:pPr indent="0" lvl="0" marL="457200" rtl="0" algn="just">
              <a:lnSpc>
                <a:spcPct val="100000"/>
              </a:lnSpc>
              <a:spcBef>
                <a:spcPts val="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g)</a:t>
            </a:r>
            <a:r>
              <a:rPr lang="en" sz="700">
                <a:solidFill>
                  <a:schemeClr val="dk1"/>
                </a:solidFill>
                <a:latin typeface="Playfair Display"/>
                <a:ea typeface="Playfair Display"/>
                <a:cs typeface="Playfair Display"/>
                <a:sym typeface="Playfair Display"/>
              </a:rPr>
              <a:t>     </a:t>
            </a:r>
            <a:r>
              <a:rPr lang="en" sz="1100">
                <a:solidFill>
                  <a:schemeClr val="dk1"/>
                </a:solidFill>
                <a:latin typeface="Playfair Display"/>
                <a:ea typeface="Playfair Display"/>
                <a:cs typeface="Playfair Display"/>
                <a:sym typeface="Playfair Display"/>
              </a:rPr>
              <a:t>Added gender column, assigning the gender to directors</a:t>
            </a:r>
            <a:endParaRPr sz="1100">
              <a:solidFill>
                <a:schemeClr val="dk1"/>
              </a:solidFill>
              <a:latin typeface="Playfair Display"/>
              <a:ea typeface="Playfair Display"/>
              <a:cs typeface="Playfair Display"/>
              <a:sym typeface="Playfair Display"/>
            </a:endParaRPr>
          </a:p>
          <a:p>
            <a:pPr indent="0" lvl="0" marL="0" rtl="0" algn="just">
              <a:lnSpc>
                <a:spcPct val="100000"/>
              </a:lnSpc>
              <a:spcBef>
                <a:spcPts val="120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 </a:t>
            </a:r>
            <a:endParaRPr sz="1100">
              <a:solidFill>
                <a:schemeClr val="dk1"/>
              </a:solidFill>
              <a:latin typeface="Playfair Display"/>
              <a:ea typeface="Playfair Display"/>
              <a:cs typeface="Playfair Display"/>
              <a:sym typeface="Playfair Display"/>
            </a:endParaRPr>
          </a:p>
          <a:p>
            <a:pPr indent="0" lvl="0" marL="228600" rtl="0" algn="just">
              <a:lnSpc>
                <a:spcPct val="100000"/>
              </a:lnSpc>
              <a:spcBef>
                <a:spcPts val="0"/>
              </a:spcBef>
              <a:spcAft>
                <a:spcPts val="0"/>
              </a:spcAft>
              <a:buClr>
                <a:schemeClr val="dk1"/>
              </a:buClr>
              <a:buSzPts val="1100"/>
              <a:buFont typeface="Arial"/>
              <a:buNone/>
            </a:pPr>
            <a:r>
              <a:rPr lang="en" sz="1200">
                <a:solidFill>
                  <a:schemeClr val="dk1"/>
                </a:solidFill>
                <a:latin typeface="Playfair Display"/>
                <a:ea typeface="Playfair Display"/>
                <a:cs typeface="Playfair Display"/>
                <a:sym typeface="Playfair Display"/>
              </a:rPr>
              <a:t>2)</a:t>
            </a:r>
            <a:r>
              <a:rPr lang="en" sz="700">
                <a:solidFill>
                  <a:schemeClr val="dk1"/>
                </a:solidFill>
                <a:latin typeface="Playfair Display"/>
                <a:ea typeface="Playfair Display"/>
                <a:cs typeface="Playfair Display"/>
                <a:sym typeface="Playfair Display"/>
              </a:rPr>
              <a:t> 	</a:t>
            </a:r>
            <a:r>
              <a:rPr b="1" lang="en" sz="1200">
                <a:solidFill>
                  <a:schemeClr val="dk1"/>
                </a:solidFill>
                <a:latin typeface="Playfair Display"/>
                <a:ea typeface="Playfair Display"/>
                <a:cs typeface="Playfair Display"/>
                <a:sym typeface="Playfair Display"/>
              </a:rPr>
              <a:t>Challenges that arose and resolutions:</a:t>
            </a:r>
            <a:endParaRPr b="1" sz="1200">
              <a:solidFill>
                <a:schemeClr val="dk1"/>
              </a:solidFill>
              <a:latin typeface="Playfair Display"/>
              <a:ea typeface="Playfair Display"/>
              <a:cs typeface="Playfair Display"/>
              <a:sym typeface="Playfair Display"/>
            </a:endParaRPr>
          </a:p>
          <a:p>
            <a:pPr indent="0" lvl="0" marL="457200" rtl="0" algn="just">
              <a:lnSpc>
                <a:spcPct val="100000"/>
              </a:lnSpc>
              <a:spcBef>
                <a:spcPts val="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a)</a:t>
            </a:r>
            <a:r>
              <a:rPr lang="en" sz="700">
                <a:solidFill>
                  <a:schemeClr val="dk1"/>
                </a:solidFill>
                <a:latin typeface="Playfair Display"/>
                <a:ea typeface="Playfair Display"/>
                <a:cs typeface="Playfair Display"/>
                <a:sym typeface="Playfair Display"/>
              </a:rPr>
              <a:t>      </a:t>
            </a:r>
            <a:r>
              <a:rPr lang="en" sz="1100">
                <a:solidFill>
                  <a:schemeClr val="dk1"/>
                </a:solidFill>
                <a:latin typeface="Playfair Display"/>
                <a:ea typeface="Playfair Display"/>
                <a:cs typeface="Playfair Display"/>
                <a:sym typeface="Playfair Display"/>
              </a:rPr>
              <a:t>Splitting the country column</a:t>
            </a:r>
            <a:endParaRPr sz="1100">
              <a:solidFill>
                <a:schemeClr val="dk1"/>
              </a:solidFill>
              <a:latin typeface="Playfair Display"/>
              <a:ea typeface="Playfair Display"/>
              <a:cs typeface="Playfair Display"/>
              <a:sym typeface="Playfair Display"/>
            </a:endParaRPr>
          </a:p>
          <a:p>
            <a:pPr indent="0" lvl="0" marL="457200" rtl="0" algn="just">
              <a:lnSpc>
                <a:spcPct val="100000"/>
              </a:lnSpc>
              <a:spcBef>
                <a:spcPts val="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b)</a:t>
            </a:r>
            <a:r>
              <a:rPr lang="en" sz="700">
                <a:solidFill>
                  <a:schemeClr val="dk1"/>
                </a:solidFill>
                <a:latin typeface="Playfair Display"/>
                <a:ea typeface="Playfair Display"/>
                <a:cs typeface="Playfair Display"/>
                <a:sym typeface="Playfair Display"/>
              </a:rPr>
              <a:t>     </a:t>
            </a:r>
            <a:r>
              <a:rPr lang="en" sz="1100">
                <a:solidFill>
                  <a:schemeClr val="dk1"/>
                </a:solidFill>
                <a:latin typeface="Playfair Display"/>
                <a:ea typeface="Playfair Display"/>
                <a:cs typeface="Playfair Display"/>
                <a:sym typeface="Playfair Display"/>
              </a:rPr>
              <a:t>Merging the Female Directors dataset with Netflix dataset</a:t>
            </a:r>
            <a:endParaRPr sz="1100">
              <a:solidFill>
                <a:schemeClr val="dk1"/>
              </a:solidFill>
              <a:latin typeface="Playfair Display"/>
              <a:ea typeface="Playfair Display"/>
              <a:cs typeface="Playfair Display"/>
              <a:sym typeface="Playfair Display"/>
            </a:endParaRPr>
          </a:p>
          <a:p>
            <a:pPr indent="0" lvl="0" marL="0" rtl="0" algn="just">
              <a:lnSpc>
                <a:spcPct val="100000"/>
              </a:lnSpc>
              <a:spcBef>
                <a:spcPts val="1200"/>
              </a:spcBef>
              <a:spcAft>
                <a:spcPts val="0"/>
              </a:spcAft>
              <a:buClr>
                <a:schemeClr val="dk1"/>
              </a:buClr>
              <a:buSzPts val="1100"/>
              <a:buFont typeface="Arial"/>
              <a:buNone/>
            </a:pPr>
            <a:r>
              <a:rPr lang="en" sz="1100">
                <a:solidFill>
                  <a:schemeClr val="dk1"/>
                </a:solidFill>
                <a:latin typeface="Playfair Display"/>
                <a:ea typeface="Playfair Display"/>
                <a:cs typeface="Playfair Display"/>
                <a:sym typeface="Playfair Display"/>
              </a:rPr>
              <a:t> </a:t>
            </a:r>
            <a:endParaRPr sz="1100">
              <a:solidFill>
                <a:schemeClr val="dk1"/>
              </a:solidFill>
              <a:latin typeface="Playfair Display"/>
              <a:ea typeface="Playfair Display"/>
              <a:cs typeface="Playfair Display"/>
              <a:sym typeface="Playfair Display"/>
            </a:endParaRPr>
          </a:p>
          <a:p>
            <a:pPr indent="0" lvl="0" marL="228600" rtl="0" algn="just">
              <a:lnSpc>
                <a:spcPct val="100000"/>
              </a:lnSpc>
              <a:spcBef>
                <a:spcPts val="0"/>
              </a:spcBef>
              <a:spcAft>
                <a:spcPts val="0"/>
              </a:spcAft>
              <a:buNone/>
            </a:pPr>
            <a:r>
              <a:rPr lang="en" sz="1200">
                <a:solidFill>
                  <a:schemeClr val="dk1"/>
                </a:solidFill>
                <a:latin typeface="Playfair Display"/>
                <a:ea typeface="Playfair Display"/>
                <a:cs typeface="Playfair Display"/>
                <a:sym typeface="Playfair Display"/>
              </a:rPr>
              <a:t>3)</a:t>
            </a:r>
            <a:r>
              <a:rPr lang="en" sz="700">
                <a:solidFill>
                  <a:schemeClr val="dk1"/>
                </a:solidFill>
                <a:latin typeface="Playfair Display"/>
                <a:ea typeface="Playfair Display"/>
                <a:cs typeface="Playfair Display"/>
                <a:sym typeface="Playfair Display"/>
              </a:rPr>
              <a:t> 	</a:t>
            </a:r>
            <a:r>
              <a:rPr b="1" lang="en" sz="1200">
                <a:solidFill>
                  <a:schemeClr val="dk1"/>
                </a:solidFill>
                <a:latin typeface="Playfair Display"/>
                <a:ea typeface="Playfair Display"/>
                <a:cs typeface="Playfair Display"/>
                <a:sym typeface="Playfair Display"/>
              </a:rPr>
              <a:t>Interesting figures developed during exploration:</a:t>
            </a:r>
            <a:endParaRPr b="1" sz="1200">
              <a:solidFill>
                <a:schemeClr val="dk1"/>
              </a:solidFill>
              <a:latin typeface="Playfair Display"/>
              <a:ea typeface="Playfair Display"/>
              <a:cs typeface="Playfair Display"/>
              <a:sym typeface="Playfair Display"/>
            </a:endParaRPr>
          </a:p>
          <a:p>
            <a:pPr indent="457200" lvl="0" marL="0" rtl="0" algn="just">
              <a:lnSpc>
                <a:spcPct val="100000"/>
              </a:lnSpc>
              <a:spcBef>
                <a:spcPts val="0"/>
              </a:spcBef>
              <a:spcAft>
                <a:spcPts val="0"/>
              </a:spcAft>
              <a:buNone/>
            </a:pPr>
            <a:r>
              <a:rPr lang="en" sz="1200">
                <a:solidFill>
                  <a:schemeClr val="dk1"/>
                </a:solidFill>
                <a:latin typeface="Playfair Display"/>
                <a:ea typeface="Playfair Display"/>
                <a:cs typeface="Playfair Display"/>
                <a:sym typeface="Playfair Display"/>
              </a:rPr>
              <a:t>a)  L</a:t>
            </a:r>
            <a:r>
              <a:rPr lang="en" sz="1100">
                <a:solidFill>
                  <a:schemeClr val="dk1"/>
                </a:solidFill>
                <a:latin typeface="Playfair Display"/>
                <a:ea typeface="Playfair Display"/>
                <a:cs typeface="Playfair Display"/>
                <a:sym typeface="Playfair Display"/>
              </a:rPr>
              <a:t>earnt some new visual representations -  World map, Tornado plot, Wordcloud</a:t>
            </a:r>
            <a:endParaRPr sz="1200">
              <a:latin typeface="Playfair Display"/>
              <a:ea typeface="Playfair Display"/>
              <a:cs typeface="Playfair Display"/>
              <a:sym typeface="Playfair Display"/>
            </a:endParaRPr>
          </a:p>
        </p:txBody>
      </p:sp>
      <p:sp>
        <p:nvSpPr>
          <p:cNvPr id="78" name="Google Shape;78;p16"/>
          <p:cNvSpPr txBox="1"/>
          <p:nvPr>
            <p:ph idx="12" type="sldNum"/>
          </p:nvPr>
        </p:nvSpPr>
        <p:spPr>
          <a:xfrm>
            <a:off x="8595308" y="47498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nvSpPr>
        <p:spPr>
          <a:xfrm>
            <a:off x="1392900" y="698100"/>
            <a:ext cx="6358200" cy="209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400">
                <a:solidFill>
                  <a:srgbClr val="CC0000"/>
                </a:solidFill>
                <a:latin typeface="Playfair Display"/>
                <a:ea typeface="Playfair Display"/>
                <a:cs typeface="Playfair Display"/>
                <a:sym typeface="Playfair Display"/>
              </a:rPr>
              <a:t>Data Analysis</a:t>
            </a:r>
            <a:endParaRPr b="1" sz="2400">
              <a:solidFill>
                <a:srgbClr val="CC0000"/>
              </a:solidFill>
              <a:latin typeface="Playfair Display"/>
              <a:ea typeface="Playfair Display"/>
              <a:cs typeface="Playfair Display"/>
              <a:sym typeface="Playfair Display"/>
            </a:endParaRPr>
          </a:p>
          <a:p>
            <a:pPr indent="0" lvl="0" marL="0" rtl="0" algn="l">
              <a:spcBef>
                <a:spcPts val="0"/>
              </a:spcBef>
              <a:spcAft>
                <a:spcPts val="0"/>
              </a:spcAft>
              <a:buClr>
                <a:schemeClr val="dk1"/>
              </a:buClr>
              <a:buSzPts val="1100"/>
              <a:buFont typeface="Arial"/>
              <a:buNone/>
            </a:pPr>
            <a:r>
              <a:t/>
            </a:r>
            <a:endParaRPr b="1">
              <a:solidFill>
                <a:srgbClr val="CC0000"/>
              </a:solidFill>
              <a:latin typeface="Playfair Display"/>
              <a:ea typeface="Playfair Display"/>
              <a:cs typeface="Playfair Display"/>
              <a:sym typeface="Playfair Display"/>
            </a:endParaRPr>
          </a:p>
          <a:p>
            <a:pPr indent="0" lvl="0" marL="0" rtl="0" algn="l">
              <a:lnSpc>
                <a:spcPct val="115000"/>
              </a:lnSpc>
              <a:spcBef>
                <a:spcPts val="0"/>
              </a:spcBef>
              <a:spcAft>
                <a:spcPts val="0"/>
              </a:spcAft>
              <a:buNone/>
            </a:pPr>
            <a:r>
              <a:rPr b="1" lang="en">
                <a:latin typeface="Playfair Display"/>
                <a:ea typeface="Playfair Display"/>
                <a:cs typeface="Playfair Display"/>
                <a:sym typeface="Playfair Display"/>
              </a:rPr>
              <a:t>Let’s move onto detailed Data Analysis and Visualization of our datasets</a:t>
            </a:r>
            <a:endParaRPr b="1">
              <a:latin typeface="Playfair Display"/>
              <a:ea typeface="Playfair Display"/>
              <a:cs typeface="Playfair Display"/>
              <a:sym typeface="Playfair Display"/>
            </a:endParaRPr>
          </a:p>
          <a:p>
            <a:pPr indent="0" lvl="0" marL="0" rtl="0" algn="l">
              <a:spcBef>
                <a:spcPts val="0"/>
              </a:spcBef>
              <a:spcAft>
                <a:spcPts val="0"/>
              </a:spcAft>
              <a:buNone/>
            </a:pPr>
            <a:r>
              <a:t/>
            </a:r>
            <a:endParaRPr b="1">
              <a:solidFill>
                <a:srgbClr val="CC0000"/>
              </a:solidFill>
              <a:latin typeface="Playfair Display"/>
              <a:ea typeface="Playfair Display"/>
              <a:cs typeface="Playfair Display"/>
              <a:sym typeface="Playfair Display"/>
            </a:endParaRPr>
          </a:p>
        </p:txBody>
      </p:sp>
      <p:sp>
        <p:nvSpPr>
          <p:cNvPr id="84" name="Google Shape;84;p17"/>
          <p:cNvSpPr txBox="1"/>
          <p:nvPr>
            <p:ph idx="12" type="sldNum"/>
          </p:nvPr>
        </p:nvSpPr>
        <p:spPr>
          <a:xfrm>
            <a:off x="8595308" y="47498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pic>
        <p:nvPicPr>
          <p:cNvPr id="85" name="Google Shape;85;p17"/>
          <p:cNvPicPr preferRelativeResize="0"/>
          <p:nvPr/>
        </p:nvPicPr>
        <p:blipFill>
          <a:blip r:embed="rId3">
            <a:alphaModFix/>
          </a:blip>
          <a:stretch>
            <a:fillRect/>
          </a:stretch>
        </p:blipFill>
        <p:spPr>
          <a:xfrm>
            <a:off x="2687125" y="2515300"/>
            <a:ext cx="3769750" cy="18573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8"/>
          <p:cNvSpPr txBox="1"/>
          <p:nvPr>
            <p:ph idx="12" type="sldNum"/>
          </p:nvPr>
        </p:nvSpPr>
        <p:spPr>
          <a:xfrm>
            <a:off x="8599200" y="4754098"/>
            <a:ext cx="544800" cy="389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sp>
        <p:nvSpPr>
          <p:cNvPr id="91" name="Google Shape;91;p18"/>
          <p:cNvSpPr txBox="1"/>
          <p:nvPr/>
        </p:nvSpPr>
        <p:spPr>
          <a:xfrm>
            <a:off x="323200" y="2571695"/>
            <a:ext cx="8161800" cy="389400"/>
          </a:xfrm>
          <a:prstGeom prst="rect">
            <a:avLst/>
          </a:prstGeom>
          <a:noFill/>
          <a:ln>
            <a:noFill/>
          </a:ln>
        </p:spPr>
        <p:txBody>
          <a:bodyPr anchorCtr="0" anchor="ctr" bIns="91425" lIns="91425" spcFirstLastPara="1" rIns="91425" wrap="square" tIns="91425">
            <a:noAutofit/>
          </a:bodyPr>
          <a:lstStyle/>
          <a:p>
            <a:pPr indent="-298450" lvl="0" marL="457200" rtl="0" algn="l">
              <a:spcBef>
                <a:spcPts val="0"/>
              </a:spcBef>
              <a:spcAft>
                <a:spcPts val="0"/>
              </a:spcAft>
              <a:buSzPts val="1100"/>
              <a:buFont typeface="Playfair Display"/>
              <a:buChar char="❖"/>
            </a:pPr>
            <a:r>
              <a:rPr lang="en" sz="1100">
                <a:latin typeface="Playfair Display"/>
                <a:ea typeface="Playfair Display"/>
                <a:cs typeface="Playfair Display"/>
                <a:sym typeface="Playfair Display"/>
              </a:rPr>
              <a:t>Overview of percentage distribution of Movie versus TV Shows on Netflix from 2008-2020. </a:t>
            </a:r>
            <a:r>
              <a:rPr b="1" lang="en" sz="1100">
                <a:latin typeface="Playfair Display"/>
                <a:ea typeface="Playfair Display"/>
                <a:cs typeface="Playfair Display"/>
                <a:sym typeface="Playfair Display"/>
              </a:rPr>
              <a:t>68.4%</a:t>
            </a:r>
            <a:r>
              <a:rPr lang="en" sz="1100">
                <a:latin typeface="Playfair Display"/>
                <a:ea typeface="Playfair Display"/>
                <a:cs typeface="Playfair Display"/>
                <a:sym typeface="Playfair Display"/>
              </a:rPr>
              <a:t> of content on Netflix is Movies while TV Shows make up </a:t>
            </a:r>
            <a:r>
              <a:rPr b="1" lang="en" sz="1100">
                <a:latin typeface="Playfair Display"/>
                <a:ea typeface="Playfair Display"/>
                <a:cs typeface="Playfair Display"/>
                <a:sym typeface="Playfair Display"/>
              </a:rPr>
              <a:t>31.6%</a:t>
            </a:r>
            <a:r>
              <a:rPr lang="en" sz="1100">
                <a:latin typeface="Playfair Display"/>
                <a:ea typeface="Playfair Display"/>
                <a:cs typeface="Playfair Display"/>
                <a:sym typeface="Playfair Display"/>
              </a:rPr>
              <a:t>. </a:t>
            </a:r>
            <a:endParaRPr sz="1100">
              <a:latin typeface="Playfair Display"/>
              <a:ea typeface="Playfair Display"/>
              <a:cs typeface="Playfair Display"/>
              <a:sym typeface="Playfair Display"/>
            </a:endParaRPr>
          </a:p>
        </p:txBody>
      </p:sp>
      <p:sp>
        <p:nvSpPr>
          <p:cNvPr id="92" name="Google Shape;92;p18"/>
          <p:cNvSpPr txBox="1"/>
          <p:nvPr/>
        </p:nvSpPr>
        <p:spPr>
          <a:xfrm>
            <a:off x="3467550" y="3017200"/>
            <a:ext cx="2470800" cy="2088600"/>
          </a:xfrm>
          <a:prstGeom prst="rect">
            <a:avLst/>
          </a:prstGeom>
          <a:noFill/>
          <a:ln>
            <a:noFill/>
          </a:ln>
        </p:spPr>
        <p:txBody>
          <a:bodyPr anchorCtr="0" anchor="ctr" bIns="91425" lIns="91425" spcFirstLastPara="1" rIns="91425" wrap="square" tIns="91425">
            <a:noAutofit/>
          </a:bodyPr>
          <a:lstStyle/>
          <a:p>
            <a:pPr indent="-298450" lvl="0" marL="457200" rtl="0" algn="l">
              <a:spcBef>
                <a:spcPts val="0"/>
              </a:spcBef>
              <a:spcAft>
                <a:spcPts val="0"/>
              </a:spcAft>
              <a:buSzPts val="1100"/>
              <a:buFont typeface="Playfair Display"/>
              <a:buChar char="❖"/>
            </a:pPr>
            <a:r>
              <a:rPr lang="en" sz="1100">
                <a:solidFill>
                  <a:srgbClr val="1D1C1D"/>
                </a:solidFill>
                <a:latin typeface="Playfair Display"/>
                <a:ea typeface="Playfair Display"/>
                <a:cs typeface="Playfair Display"/>
                <a:sym typeface="Playfair Display"/>
              </a:rPr>
              <a:t>Netflix has seen a tremendous growth in past 11 years. </a:t>
            </a:r>
            <a:endParaRPr sz="1100">
              <a:solidFill>
                <a:srgbClr val="1D1C1D"/>
              </a:solidFill>
              <a:latin typeface="Playfair Display"/>
              <a:ea typeface="Playfair Display"/>
              <a:cs typeface="Playfair Display"/>
              <a:sym typeface="Playfair Display"/>
            </a:endParaRPr>
          </a:p>
          <a:p>
            <a:pPr indent="-298450" lvl="0" marL="457200" rtl="0" algn="l">
              <a:spcBef>
                <a:spcPts val="0"/>
              </a:spcBef>
              <a:spcAft>
                <a:spcPts val="0"/>
              </a:spcAft>
              <a:buClr>
                <a:srgbClr val="1D1C1D"/>
              </a:buClr>
              <a:buSzPts val="1100"/>
              <a:buFont typeface="Playfair Display"/>
              <a:buChar char="❖"/>
            </a:pPr>
            <a:r>
              <a:rPr lang="en" sz="1100">
                <a:solidFill>
                  <a:srgbClr val="1D1C1D"/>
                </a:solidFill>
                <a:latin typeface="Playfair Display"/>
                <a:ea typeface="Playfair Display"/>
                <a:cs typeface="Playfair Display"/>
                <a:sym typeface="Playfair Display"/>
              </a:rPr>
              <a:t>In the past 2 years there has been a shift in percentage of content type added.</a:t>
            </a:r>
            <a:endParaRPr sz="1100">
              <a:solidFill>
                <a:srgbClr val="1D1C1D"/>
              </a:solidFill>
              <a:latin typeface="Playfair Display"/>
              <a:ea typeface="Playfair Display"/>
              <a:cs typeface="Playfair Display"/>
              <a:sym typeface="Playfair Display"/>
            </a:endParaRPr>
          </a:p>
        </p:txBody>
      </p:sp>
      <p:sp>
        <p:nvSpPr>
          <p:cNvPr id="93" name="Google Shape;93;p18"/>
          <p:cNvSpPr txBox="1"/>
          <p:nvPr/>
        </p:nvSpPr>
        <p:spPr>
          <a:xfrm>
            <a:off x="2271913" y="-135000"/>
            <a:ext cx="4600200" cy="78900"/>
          </a:xfrm>
          <a:prstGeom prst="rect">
            <a:avLst/>
          </a:prstGeom>
          <a:noFill/>
          <a:ln>
            <a:noFill/>
          </a:ln>
        </p:spPr>
        <p:txBody>
          <a:bodyPr anchorCtr="0" anchor="t" bIns="91425" lIns="91425" spcFirstLastPara="1" rIns="91425" wrap="square" tIns="91425">
            <a:noAutofit/>
          </a:bodyPr>
          <a:lstStyle/>
          <a:p>
            <a:pPr indent="0" lvl="0" marL="0" rtl="0" algn="ctr">
              <a:spcBef>
                <a:spcPts val="1200"/>
              </a:spcBef>
              <a:spcAft>
                <a:spcPts val="1200"/>
              </a:spcAft>
              <a:buClr>
                <a:schemeClr val="dk1"/>
              </a:buClr>
              <a:buSzPts val="1100"/>
              <a:buFont typeface="Arial"/>
              <a:buNone/>
            </a:pPr>
            <a:r>
              <a:rPr b="1" lang="en">
                <a:solidFill>
                  <a:srgbClr val="CC0000"/>
                </a:solidFill>
                <a:latin typeface="Playfair Display"/>
                <a:ea typeface="Playfair Display"/>
                <a:cs typeface="Playfair Display"/>
                <a:sym typeface="Playfair Display"/>
              </a:rPr>
              <a:t>Distribution of </a:t>
            </a:r>
            <a:r>
              <a:rPr b="1" lang="en">
                <a:solidFill>
                  <a:srgbClr val="CC0000"/>
                </a:solidFill>
                <a:latin typeface="Playfair Display"/>
                <a:ea typeface="Playfair Display"/>
                <a:cs typeface="Playfair Display"/>
                <a:sym typeface="Playfair Display"/>
              </a:rPr>
              <a:t>Movies/TV Shows added on Netflix</a:t>
            </a:r>
            <a:endParaRPr b="1">
              <a:solidFill>
                <a:srgbClr val="CC0000"/>
              </a:solidFill>
            </a:endParaRPr>
          </a:p>
        </p:txBody>
      </p:sp>
      <p:pic>
        <p:nvPicPr>
          <p:cNvPr id="94" name="Google Shape;94;p18"/>
          <p:cNvPicPr preferRelativeResize="0"/>
          <p:nvPr/>
        </p:nvPicPr>
        <p:blipFill>
          <a:blip r:embed="rId3">
            <a:alphaModFix/>
          </a:blip>
          <a:stretch>
            <a:fillRect/>
          </a:stretch>
        </p:blipFill>
        <p:spPr>
          <a:xfrm>
            <a:off x="3448263" y="347100"/>
            <a:ext cx="2247478" cy="2266895"/>
          </a:xfrm>
          <a:prstGeom prst="rect">
            <a:avLst/>
          </a:prstGeom>
          <a:noFill/>
          <a:ln>
            <a:noFill/>
          </a:ln>
        </p:spPr>
      </p:pic>
      <p:pic>
        <p:nvPicPr>
          <p:cNvPr id="95" name="Google Shape;95;p18"/>
          <p:cNvPicPr preferRelativeResize="0"/>
          <p:nvPr/>
        </p:nvPicPr>
        <p:blipFill>
          <a:blip r:embed="rId4">
            <a:alphaModFix/>
          </a:blip>
          <a:stretch>
            <a:fillRect/>
          </a:stretch>
        </p:blipFill>
        <p:spPr>
          <a:xfrm>
            <a:off x="5938399" y="2871950"/>
            <a:ext cx="2978251" cy="2266900"/>
          </a:xfrm>
          <a:prstGeom prst="rect">
            <a:avLst/>
          </a:prstGeom>
          <a:noFill/>
          <a:ln>
            <a:noFill/>
          </a:ln>
        </p:spPr>
      </p:pic>
      <p:pic>
        <p:nvPicPr>
          <p:cNvPr id="96" name="Google Shape;96;p18"/>
          <p:cNvPicPr preferRelativeResize="0"/>
          <p:nvPr/>
        </p:nvPicPr>
        <p:blipFill>
          <a:blip r:embed="rId5">
            <a:alphaModFix/>
          </a:blip>
          <a:stretch>
            <a:fillRect/>
          </a:stretch>
        </p:blipFill>
        <p:spPr>
          <a:xfrm>
            <a:off x="398025" y="3017200"/>
            <a:ext cx="3050250" cy="2126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sp>
        <p:nvSpPr>
          <p:cNvPr id="102" name="Google Shape;102;p19"/>
          <p:cNvSpPr txBox="1"/>
          <p:nvPr/>
        </p:nvSpPr>
        <p:spPr>
          <a:xfrm>
            <a:off x="1375700" y="3586500"/>
            <a:ext cx="6396000" cy="1254600"/>
          </a:xfrm>
          <a:prstGeom prst="rect">
            <a:avLst/>
          </a:prstGeom>
          <a:noFill/>
          <a:ln>
            <a:noFill/>
          </a:ln>
        </p:spPr>
        <p:txBody>
          <a:bodyPr anchorCtr="0" anchor="ctr" bIns="91425" lIns="91425" spcFirstLastPara="1" rIns="91425" wrap="square" tIns="91425">
            <a:noAutofit/>
          </a:bodyPr>
          <a:lstStyle/>
          <a:p>
            <a:pPr indent="-292100" lvl="0" marL="457200" rtl="0" algn="l">
              <a:spcBef>
                <a:spcPts val="0"/>
              </a:spcBef>
              <a:spcAft>
                <a:spcPts val="0"/>
              </a:spcAft>
              <a:buSzPts val="1000"/>
              <a:buFont typeface="Playfair Display"/>
              <a:buChar char="❖"/>
            </a:pPr>
            <a:r>
              <a:rPr lang="en" sz="1000">
                <a:latin typeface="Playfair Display"/>
                <a:ea typeface="Playfair Display"/>
                <a:cs typeface="Playfair Display"/>
                <a:sym typeface="Playfair Display"/>
              </a:rPr>
              <a:t>The correlation between release year and year added to Netflix is 0.02 which indicates</a:t>
            </a:r>
            <a:r>
              <a:rPr lang="en" sz="1000">
                <a:latin typeface="Playfair Display"/>
                <a:ea typeface="Playfair Display"/>
                <a:cs typeface="Playfair Display"/>
                <a:sym typeface="Playfair Display"/>
              </a:rPr>
              <a:t> less to no correlation.</a:t>
            </a:r>
            <a:endParaRPr sz="1000">
              <a:latin typeface="Playfair Display"/>
              <a:ea typeface="Playfair Display"/>
              <a:cs typeface="Playfair Display"/>
              <a:sym typeface="Playfair Display"/>
            </a:endParaRPr>
          </a:p>
          <a:p>
            <a:pPr indent="-292100" lvl="0" marL="457200" rtl="0" algn="l">
              <a:spcBef>
                <a:spcPts val="0"/>
              </a:spcBef>
              <a:spcAft>
                <a:spcPts val="0"/>
              </a:spcAft>
              <a:buSzPts val="1000"/>
              <a:buFont typeface="Playfair Display"/>
              <a:buChar char="❖"/>
            </a:pPr>
            <a:r>
              <a:rPr lang="en" sz="1000">
                <a:latin typeface="Playfair Display"/>
                <a:ea typeface="Playfair Display"/>
                <a:cs typeface="Playfair Display"/>
                <a:sym typeface="Playfair Display"/>
              </a:rPr>
              <a:t>S</a:t>
            </a:r>
            <a:r>
              <a:rPr lang="en" sz="1000">
                <a:latin typeface="Playfair Display"/>
                <a:ea typeface="Playfair Display"/>
                <a:cs typeface="Playfair Display"/>
                <a:sym typeface="Playfair Display"/>
              </a:rPr>
              <a:t>ome of the Movies/TV Shows that were released in between 1980 to 2000 weren’t added to Netflix until 2011 whereas Movie/TV Show that was released and added in the same year.</a:t>
            </a:r>
            <a:endParaRPr/>
          </a:p>
        </p:txBody>
      </p:sp>
      <p:sp>
        <p:nvSpPr>
          <p:cNvPr id="103" name="Google Shape;103;p19"/>
          <p:cNvSpPr txBox="1"/>
          <p:nvPr/>
        </p:nvSpPr>
        <p:spPr>
          <a:xfrm>
            <a:off x="1700" y="-56200"/>
            <a:ext cx="9144000" cy="299400"/>
          </a:xfrm>
          <a:prstGeom prst="rect">
            <a:avLst/>
          </a:prstGeom>
          <a:noFill/>
          <a:ln>
            <a:noFill/>
          </a:ln>
        </p:spPr>
        <p:txBody>
          <a:bodyPr anchorCtr="0" anchor="t" bIns="91425" lIns="91425" spcFirstLastPara="1" rIns="91425" wrap="square" tIns="91425">
            <a:noAutofit/>
          </a:bodyPr>
          <a:lstStyle/>
          <a:p>
            <a:pPr indent="0" lvl="0" marL="0" rtl="0" algn="ctr">
              <a:spcBef>
                <a:spcPts val="1200"/>
              </a:spcBef>
              <a:spcAft>
                <a:spcPts val="1200"/>
              </a:spcAft>
              <a:buNone/>
            </a:pPr>
            <a:r>
              <a:rPr b="1" lang="en">
                <a:solidFill>
                  <a:srgbClr val="CC0000"/>
                </a:solidFill>
                <a:latin typeface="Playfair Display"/>
                <a:ea typeface="Playfair Display"/>
                <a:cs typeface="Playfair Display"/>
                <a:sym typeface="Playfair Display"/>
              </a:rPr>
              <a:t>Correlation of Content between the Release year and Year added on Netflix</a:t>
            </a:r>
            <a:endParaRPr b="1">
              <a:solidFill>
                <a:srgbClr val="CC0000"/>
              </a:solidFill>
              <a:latin typeface="Playfair Display"/>
              <a:ea typeface="Playfair Display"/>
              <a:cs typeface="Playfair Display"/>
              <a:sym typeface="Playfair Display"/>
            </a:endParaRPr>
          </a:p>
        </p:txBody>
      </p:sp>
      <p:pic>
        <p:nvPicPr>
          <p:cNvPr id="104" name="Google Shape;104;p19"/>
          <p:cNvPicPr preferRelativeResize="0"/>
          <p:nvPr/>
        </p:nvPicPr>
        <p:blipFill>
          <a:blip r:embed="rId3">
            <a:alphaModFix/>
          </a:blip>
          <a:stretch>
            <a:fillRect/>
          </a:stretch>
        </p:blipFill>
        <p:spPr>
          <a:xfrm>
            <a:off x="2540738" y="566100"/>
            <a:ext cx="4062525" cy="3277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sp>
        <p:nvSpPr>
          <p:cNvPr id="110" name="Google Shape;110;p20"/>
          <p:cNvSpPr txBox="1"/>
          <p:nvPr/>
        </p:nvSpPr>
        <p:spPr>
          <a:xfrm>
            <a:off x="4749800" y="2906125"/>
            <a:ext cx="3055500" cy="208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Playfair Display"/>
                <a:ea typeface="Playfair Display"/>
                <a:cs typeface="Playfair Display"/>
                <a:sym typeface="Playfair Display"/>
              </a:rPr>
              <a:t>United States looks to be the </a:t>
            </a:r>
            <a:r>
              <a:rPr lang="en" sz="1000">
                <a:latin typeface="Playfair Display"/>
                <a:ea typeface="Playfair Display"/>
                <a:cs typeface="Playfair Display"/>
                <a:sym typeface="Playfair Display"/>
              </a:rPr>
              <a:t>trailblazer</a:t>
            </a:r>
            <a:r>
              <a:rPr lang="en" sz="1000">
                <a:latin typeface="Playfair Display"/>
                <a:ea typeface="Playfair Display"/>
                <a:cs typeface="Playfair Display"/>
                <a:sym typeface="Playfair Display"/>
              </a:rPr>
              <a:t> in content production, with over 2600 total content titles followed closely by India( with 838 total titles) and the United Kingdom (with 601 total titles).</a:t>
            </a:r>
            <a:endParaRPr sz="1000">
              <a:latin typeface="Playfair Display"/>
              <a:ea typeface="Playfair Display"/>
              <a:cs typeface="Playfair Display"/>
              <a:sym typeface="Playfair Display"/>
            </a:endParaRPr>
          </a:p>
        </p:txBody>
      </p:sp>
      <p:sp>
        <p:nvSpPr>
          <p:cNvPr id="111" name="Google Shape;111;p20"/>
          <p:cNvSpPr txBox="1"/>
          <p:nvPr/>
        </p:nvSpPr>
        <p:spPr>
          <a:xfrm>
            <a:off x="0" y="0"/>
            <a:ext cx="9144000" cy="4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CC0000"/>
                </a:solidFill>
                <a:latin typeface="Playfair Display"/>
                <a:ea typeface="Playfair Display"/>
                <a:cs typeface="Playfair Display"/>
                <a:sym typeface="Playfair Display"/>
              </a:rPr>
              <a:t>Geographical Distribution of Content</a:t>
            </a:r>
            <a:endParaRPr b="1">
              <a:solidFill>
                <a:srgbClr val="CC0000"/>
              </a:solidFill>
              <a:latin typeface="Playfair Display"/>
              <a:ea typeface="Playfair Display"/>
              <a:cs typeface="Playfair Display"/>
              <a:sym typeface="Playfair Display"/>
            </a:endParaRPr>
          </a:p>
        </p:txBody>
      </p:sp>
      <p:pic>
        <p:nvPicPr>
          <p:cNvPr id="112" name="Google Shape;112;p20"/>
          <p:cNvPicPr preferRelativeResize="0"/>
          <p:nvPr/>
        </p:nvPicPr>
        <p:blipFill>
          <a:blip r:embed="rId3">
            <a:alphaModFix/>
          </a:blip>
          <a:stretch>
            <a:fillRect/>
          </a:stretch>
        </p:blipFill>
        <p:spPr>
          <a:xfrm>
            <a:off x="2243614" y="346025"/>
            <a:ext cx="4656775" cy="2992575"/>
          </a:xfrm>
          <a:prstGeom prst="rect">
            <a:avLst/>
          </a:prstGeom>
          <a:noFill/>
          <a:ln>
            <a:noFill/>
          </a:ln>
        </p:spPr>
      </p:pic>
      <p:pic>
        <p:nvPicPr>
          <p:cNvPr id="113" name="Google Shape;113;p20"/>
          <p:cNvPicPr preferRelativeResize="0"/>
          <p:nvPr/>
        </p:nvPicPr>
        <p:blipFill>
          <a:blip r:embed="rId4">
            <a:alphaModFix/>
          </a:blip>
          <a:stretch>
            <a:fillRect/>
          </a:stretch>
        </p:blipFill>
        <p:spPr>
          <a:xfrm>
            <a:off x="741350" y="2906135"/>
            <a:ext cx="3055500" cy="208219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sp>
        <p:nvSpPr>
          <p:cNvPr id="119" name="Google Shape;119;p21"/>
          <p:cNvSpPr txBox="1"/>
          <p:nvPr/>
        </p:nvSpPr>
        <p:spPr>
          <a:xfrm>
            <a:off x="5830375" y="3216300"/>
            <a:ext cx="2936100" cy="1877400"/>
          </a:xfrm>
          <a:prstGeom prst="rect">
            <a:avLst/>
          </a:prstGeom>
          <a:noFill/>
          <a:ln>
            <a:noFill/>
          </a:ln>
        </p:spPr>
        <p:txBody>
          <a:bodyPr anchorCtr="0" anchor="ctr" bIns="91425" lIns="91425" spcFirstLastPara="1" rIns="91425" wrap="square" tIns="91425">
            <a:noAutofit/>
          </a:bodyPr>
          <a:lstStyle/>
          <a:p>
            <a:pPr indent="-292100" lvl="0" marL="457200" rtl="0" algn="l">
              <a:spcBef>
                <a:spcPts val="0"/>
              </a:spcBef>
              <a:spcAft>
                <a:spcPts val="0"/>
              </a:spcAft>
              <a:buSzPts val="1000"/>
              <a:buFont typeface="Playfair Display"/>
              <a:buChar char="❖"/>
            </a:pPr>
            <a:r>
              <a:rPr lang="en" sz="1000">
                <a:latin typeface="Playfair Display"/>
                <a:ea typeface="Playfair Display"/>
                <a:cs typeface="Playfair Display"/>
                <a:sym typeface="Playfair Display"/>
              </a:rPr>
              <a:t>Female Directors only comprise 1.7% of the total number of Directors of Movies and TV shows. </a:t>
            </a:r>
            <a:endParaRPr sz="1000">
              <a:latin typeface="Playfair Display"/>
              <a:ea typeface="Playfair Display"/>
              <a:cs typeface="Playfair Display"/>
              <a:sym typeface="Playfair Display"/>
            </a:endParaRPr>
          </a:p>
          <a:p>
            <a:pPr indent="-292100" lvl="0" marL="457200" rtl="0" algn="l">
              <a:spcBef>
                <a:spcPts val="0"/>
              </a:spcBef>
              <a:spcAft>
                <a:spcPts val="0"/>
              </a:spcAft>
              <a:buSzPts val="1000"/>
              <a:buFont typeface="Playfair Display"/>
              <a:buChar char="❖"/>
            </a:pPr>
            <a:r>
              <a:rPr lang="en" sz="1000">
                <a:latin typeface="Playfair Display"/>
                <a:ea typeface="Playfair Display"/>
                <a:cs typeface="Playfair Display"/>
                <a:sym typeface="Playfair Display"/>
              </a:rPr>
              <a:t>We see that Female directors haven't directed any TV Shows solely.</a:t>
            </a:r>
            <a:endParaRPr sz="1000">
              <a:latin typeface="Playfair Display"/>
              <a:ea typeface="Playfair Display"/>
              <a:cs typeface="Playfair Display"/>
              <a:sym typeface="Playfair Display"/>
            </a:endParaRPr>
          </a:p>
        </p:txBody>
      </p:sp>
      <p:sp>
        <p:nvSpPr>
          <p:cNvPr id="120" name="Google Shape;120;p21"/>
          <p:cNvSpPr txBox="1"/>
          <p:nvPr/>
        </p:nvSpPr>
        <p:spPr>
          <a:xfrm>
            <a:off x="441400" y="3172200"/>
            <a:ext cx="2881500" cy="1877400"/>
          </a:xfrm>
          <a:prstGeom prst="rect">
            <a:avLst/>
          </a:prstGeom>
          <a:noFill/>
          <a:ln>
            <a:noFill/>
          </a:ln>
        </p:spPr>
        <p:txBody>
          <a:bodyPr anchorCtr="0" anchor="ctr" bIns="91425" lIns="91425" spcFirstLastPara="1" rIns="91425" wrap="square" tIns="91425">
            <a:noAutofit/>
          </a:bodyPr>
          <a:lstStyle/>
          <a:p>
            <a:pPr indent="-292100" lvl="0" marL="457200" rtl="0" algn="l">
              <a:spcBef>
                <a:spcPts val="0"/>
              </a:spcBef>
              <a:spcAft>
                <a:spcPts val="0"/>
              </a:spcAft>
              <a:buSzPts val="1000"/>
              <a:buFont typeface="Playfair Display"/>
              <a:buChar char="❖"/>
            </a:pPr>
            <a:r>
              <a:rPr lang="en" sz="1000">
                <a:latin typeface="Playfair Display"/>
                <a:ea typeface="Playfair Display"/>
                <a:cs typeface="Playfair Display"/>
                <a:sym typeface="Playfair Display"/>
              </a:rPr>
              <a:t>Most number of Movies on netflix were directed by Jan Suter</a:t>
            </a:r>
            <a:endParaRPr sz="1000">
              <a:latin typeface="Playfair Display"/>
              <a:ea typeface="Playfair Display"/>
              <a:cs typeface="Playfair Display"/>
              <a:sym typeface="Playfair Display"/>
            </a:endParaRPr>
          </a:p>
          <a:p>
            <a:pPr indent="-292100" lvl="0" marL="457200" rtl="0" algn="l">
              <a:spcBef>
                <a:spcPts val="0"/>
              </a:spcBef>
              <a:spcAft>
                <a:spcPts val="0"/>
              </a:spcAft>
              <a:buSzPts val="1000"/>
              <a:buFont typeface="Playfair Display"/>
              <a:buChar char="❖"/>
            </a:pPr>
            <a:r>
              <a:rPr lang="en" sz="1000">
                <a:latin typeface="Playfair Display"/>
                <a:ea typeface="Playfair Display"/>
                <a:cs typeface="Playfair Display"/>
                <a:sym typeface="Playfair Display"/>
              </a:rPr>
              <a:t>Most number of TV Shows on Netflix were directed by Alastair Fothergill and Ken Burns</a:t>
            </a:r>
            <a:endParaRPr sz="1000">
              <a:latin typeface="Playfair Display"/>
              <a:ea typeface="Playfair Display"/>
              <a:cs typeface="Playfair Display"/>
              <a:sym typeface="Playfair Display"/>
            </a:endParaRPr>
          </a:p>
        </p:txBody>
      </p:sp>
      <p:sp>
        <p:nvSpPr>
          <p:cNvPr id="121" name="Google Shape;121;p21"/>
          <p:cNvSpPr txBox="1"/>
          <p:nvPr/>
        </p:nvSpPr>
        <p:spPr>
          <a:xfrm>
            <a:off x="0" y="0"/>
            <a:ext cx="9144000" cy="4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CC0000"/>
                </a:solidFill>
                <a:latin typeface="Playfair Display"/>
                <a:ea typeface="Playfair Display"/>
                <a:cs typeface="Playfair Display"/>
                <a:sym typeface="Playfair Display"/>
              </a:rPr>
              <a:t>Movies/TV Shows</a:t>
            </a:r>
            <a:r>
              <a:rPr b="1" lang="en">
                <a:solidFill>
                  <a:srgbClr val="CC0000"/>
                </a:solidFill>
                <a:latin typeface="Playfair Display"/>
                <a:ea typeface="Playfair Display"/>
                <a:cs typeface="Playfair Display"/>
                <a:sym typeface="Playfair Display"/>
              </a:rPr>
              <a:t> Directors</a:t>
            </a:r>
            <a:endParaRPr b="1">
              <a:solidFill>
                <a:srgbClr val="CC0000"/>
              </a:solidFill>
              <a:latin typeface="Playfair Display"/>
              <a:ea typeface="Playfair Display"/>
              <a:cs typeface="Playfair Display"/>
              <a:sym typeface="Playfair Display"/>
            </a:endParaRPr>
          </a:p>
        </p:txBody>
      </p:sp>
      <p:pic>
        <p:nvPicPr>
          <p:cNvPr id="122" name="Google Shape;122;p21"/>
          <p:cNvPicPr preferRelativeResize="0"/>
          <p:nvPr/>
        </p:nvPicPr>
        <p:blipFill>
          <a:blip r:embed="rId3">
            <a:alphaModFix/>
          </a:blip>
          <a:stretch>
            <a:fillRect/>
          </a:stretch>
        </p:blipFill>
        <p:spPr>
          <a:xfrm>
            <a:off x="604325" y="399025"/>
            <a:ext cx="3512945" cy="2561500"/>
          </a:xfrm>
          <a:prstGeom prst="rect">
            <a:avLst/>
          </a:prstGeom>
          <a:noFill/>
          <a:ln>
            <a:noFill/>
          </a:ln>
        </p:spPr>
      </p:pic>
      <p:pic>
        <p:nvPicPr>
          <p:cNvPr id="123" name="Google Shape;123;p21"/>
          <p:cNvPicPr preferRelativeResize="0"/>
          <p:nvPr/>
        </p:nvPicPr>
        <p:blipFill>
          <a:blip r:embed="rId4">
            <a:alphaModFix/>
          </a:blip>
          <a:stretch>
            <a:fillRect/>
          </a:stretch>
        </p:blipFill>
        <p:spPr>
          <a:xfrm>
            <a:off x="5039575" y="427713"/>
            <a:ext cx="3512925" cy="2504125"/>
          </a:xfrm>
          <a:prstGeom prst="rect">
            <a:avLst/>
          </a:prstGeom>
          <a:noFill/>
          <a:ln>
            <a:noFill/>
          </a:ln>
        </p:spPr>
      </p:pic>
      <p:pic>
        <p:nvPicPr>
          <p:cNvPr id="124" name="Google Shape;124;p21"/>
          <p:cNvPicPr preferRelativeResize="0"/>
          <p:nvPr/>
        </p:nvPicPr>
        <p:blipFill>
          <a:blip r:embed="rId5">
            <a:alphaModFix/>
          </a:blip>
          <a:stretch>
            <a:fillRect/>
          </a:stretch>
        </p:blipFill>
        <p:spPr>
          <a:xfrm>
            <a:off x="3192475" y="2986275"/>
            <a:ext cx="2759025" cy="2070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